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0"/>
  </p:notesMasterIdLst>
  <p:sldIdLst>
    <p:sldId id="256" r:id="rId2"/>
    <p:sldId id="273" r:id="rId3"/>
    <p:sldId id="258" r:id="rId4"/>
    <p:sldId id="259" r:id="rId5"/>
    <p:sldId id="260" r:id="rId6"/>
    <p:sldId id="261" r:id="rId7"/>
    <p:sldId id="262" r:id="rId8"/>
    <p:sldId id="263" r:id="rId9"/>
    <p:sldId id="264" r:id="rId10"/>
    <p:sldId id="265" r:id="rId11"/>
    <p:sldId id="266" r:id="rId12"/>
    <p:sldId id="275" r:id="rId13"/>
    <p:sldId id="267" r:id="rId14"/>
    <p:sldId id="268" r:id="rId15"/>
    <p:sldId id="269" r:id="rId16"/>
    <p:sldId id="270" r:id="rId17"/>
    <p:sldId id="271" r:id="rId18"/>
    <p:sldId id="272" r:id="rId19"/>
    <p:sldId id="274" r:id="rId20"/>
    <p:sldId id="276" r:id="rId21"/>
    <p:sldId id="277" r:id="rId22"/>
    <p:sldId id="278" r:id="rId23"/>
    <p:sldId id="279" r:id="rId24"/>
    <p:sldId id="280" r:id="rId25"/>
    <p:sldId id="281" r:id="rId26"/>
    <p:sldId id="282" r:id="rId27"/>
    <p:sldId id="283" r:id="rId28"/>
    <p:sldId id="284" r:id="rId29"/>
    <p:sldId id="285" r:id="rId30"/>
    <p:sldId id="322" r:id="rId31"/>
    <p:sldId id="286" r:id="rId32"/>
    <p:sldId id="287" r:id="rId33"/>
    <p:sldId id="288" r:id="rId34"/>
    <p:sldId id="289" r:id="rId35"/>
    <p:sldId id="290" r:id="rId36"/>
    <p:sldId id="291" r:id="rId37"/>
    <p:sldId id="292" r:id="rId38"/>
    <p:sldId id="293" r:id="rId39"/>
    <p:sldId id="294" r:id="rId40"/>
    <p:sldId id="299" r:id="rId41"/>
    <p:sldId id="295" r:id="rId42"/>
    <p:sldId id="300" r:id="rId43"/>
    <p:sldId id="296" r:id="rId44"/>
    <p:sldId id="301" r:id="rId45"/>
    <p:sldId id="297" r:id="rId46"/>
    <p:sldId id="302" r:id="rId47"/>
    <p:sldId id="298" r:id="rId48"/>
    <p:sldId id="527" r:id="rId49"/>
    <p:sldId id="528" r:id="rId50"/>
    <p:sldId id="529" r:id="rId51"/>
    <p:sldId id="311" r:id="rId52"/>
    <p:sldId id="530" r:id="rId53"/>
    <p:sldId id="531" r:id="rId54"/>
    <p:sldId id="324" r:id="rId55"/>
    <p:sldId id="325" r:id="rId56"/>
    <p:sldId id="327" r:id="rId57"/>
    <p:sldId id="532" r:id="rId58"/>
    <p:sldId id="534" r:id="rId59"/>
    <p:sldId id="330" r:id="rId60"/>
    <p:sldId id="533" r:id="rId61"/>
    <p:sldId id="535" r:id="rId62"/>
    <p:sldId id="331" r:id="rId63"/>
    <p:sldId id="332" r:id="rId64"/>
    <p:sldId id="333" r:id="rId65"/>
    <p:sldId id="334" r:id="rId66"/>
    <p:sldId id="536" r:id="rId67"/>
    <p:sldId id="537" r:id="rId68"/>
    <p:sldId id="335" r:id="rId69"/>
    <p:sldId id="538" r:id="rId70"/>
    <p:sldId id="338" r:id="rId71"/>
    <p:sldId id="339" r:id="rId72"/>
    <p:sldId id="342" r:id="rId73"/>
    <p:sldId id="344" r:id="rId74"/>
    <p:sldId id="343" r:id="rId75"/>
    <p:sldId id="345" r:id="rId76"/>
    <p:sldId id="346" r:id="rId77"/>
    <p:sldId id="348" r:id="rId78"/>
    <p:sldId id="349" r:id="rId79"/>
    <p:sldId id="351" r:id="rId80"/>
    <p:sldId id="352" r:id="rId81"/>
    <p:sldId id="353" r:id="rId82"/>
    <p:sldId id="354" r:id="rId83"/>
    <p:sldId id="350" r:id="rId84"/>
    <p:sldId id="347" r:id="rId85"/>
    <p:sldId id="341" r:id="rId86"/>
    <p:sldId id="355" r:id="rId87"/>
    <p:sldId id="356" r:id="rId88"/>
    <p:sldId id="357" r:id="rId89"/>
    <p:sldId id="358" r:id="rId90"/>
    <p:sldId id="359" r:id="rId91"/>
    <p:sldId id="360" r:id="rId92"/>
    <p:sldId id="361" r:id="rId93"/>
    <p:sldId id="376" r:id="rId94"/>
    <p:sldId id="362" r:id="rId95"/>
    <p:sldId id="363" r:id="rId96"/>
    <p:sldId id="364" r:id="rId97"/>
    <p:sldId id="377" r:id="rId98"/>
    <p:sldId id="365" r:id="rId99"/>
    <p:sldId id="366" r:id="rId100"/>
    <p:sldId id="367" r:id="rId101"/>
    <p:sldId id="368" r:id="rId102"/>
    <p:sldId id="378" r:id="rId103"/>
    <p:sldId id="379" r:id="rId104"/>
    <p:sldId id="380" r:id="rId105"/>
    <p:sldId id="381" r:id="rId106"/>
    <p:sldId id="382" r:id="rId107"/>
    <p:sldId id="383" r:id="rId108"/>
    <p:sldId id="384" r:id="rId109"/>
    <p:sldId id="385" r:id="rId110"/>
    <p:sldId id="386" r:id="rId111"/>
    <p:sldId id="369" r:id="rId112"/>
    <p:sldId id="370" r:id="rId113"/>
    <p:sldId id="371" r:id="rId114"/>
    <p:sldId id="373" r:id="rId115"/>
    <p:sldId id="372" r:id="rId116"/>
    <p:sldId id="374" r:id="rId117"/>
    <p:sldId id="375"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8" r:id="rId138"/>
    <p:sldId id="409" r:id="rId139"/>
    <p:sldId id="410" r:id="rId140"/>
    <p:sldId id="411" r:id="rId141"/>
    <p:sldId id="412" r:id="rId142"/>
    <p:sldId id="406" r:id="rId143"/>
    <p:sldId id="407" r:id="rId144"/>
    <p:sldId id="413" r:id="rId145"/>
    <p:sldId id="414" r:id="rId146"/>
    <p:sldId id="415" r:id="rId147"/>
    <p:sldId id="416"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39" r:id="rId171"/>
    <p:sldId id="440" r:id="rId172"/>
    <p:sldId id="441" r:id="rId173"/>
    <p:sldId id="442" r:id="rId174"/>
    <p:sldId id="443" r:id="rId175"/>
    <p:sldId id="444" r:id="rId176"/>
    <p:sldId id="445" r:id="rId177"/>
    <p:sldId id="446" r:id="rId178"/>
    <p:sldId id="447" r:id="rId179"/>
    <p:sldId id="448" r:id="rId180"/>
    <p:sldId id="449" r:id="rId181"/>
    <p:sldId id="450" r:id="rId182"/>
    <p:sldId id="451" r:id="rId183"/>
    <p:sldId id="452" r:id="rId184"/>
    <p:sldId id="453" r:id="rId185"/>
    <p:sldId id="455" r:id="rId186"/>
    <p:sldId id="454" r:id="rId187"/>
    <p:sldId id="456" r:id="rId188"/>
    <p:sldId id="457" r:id="rId189"/>
    <p:sldId id="458" r:id="rId190"/>
    <p:sldId id="459" r:id="rId191"/>
    <p:sldId id="460" r:id="rId192"/>
    <p:sldId id="465" r:id="rId193"/>
    <p:sldId id="474" r:id="rId194"/>
    <p:sldId id="475" r:id="rId195"/>
    <p:sldId id="476" r:id="rId196"/>
    <p:sldId id="477" r:id="rId197"/>
    <p:sldId id="478" r:id="rId198"/>
    <p:sldId id="479" r:id="rId199"/>
    <p:sldId id="480" r:id="rId200"/>
    <p:sldId id="481" r:id="rId201"/>
    <p:sldId id="482" r:id="rId202"/>
    <p:sldId id="483" r:id="rId203"/>
    <p:sldId id="489" r:id="rId204"/>
    <p:sldId id="490" r:id="rId205"/>
    <p:sldId id="491" r:id="rId206"/>
    <p:sldId id="492" r:id="rId207"/>
    <p:sldId id="493" r:id="rId208"/>
    <p:sldId id="494" r:id="rId209"/>
    <p:sldId id="495" r:id="rId210"/>
    <p:sldId id="496" r:id="rId211"/>
    <p:sldId id="497" r:id="rId212"/>
    <p:sldId id="498" r:id="rId213"/>
    <p:sldId id="499" r:id="rId214"/>
    <p:sldId id="484" r:id="rId215"/>
    <p:sldId id="485" r:id="rId216"/>
    <p:sldId id="486" r:id="rId217"/>
    <p:sldId id="487" r:id="rId218"/>
    <p:sldId id="488" r:id="rId219"/>
    <p:sldId id="461" r:id="rId220"/>
    <p:sldId id="462" r:id="rId221"/>
    <p:sldId id="463" r:id="rId222"/>
    <p:sldId id="500" r:id="rId223"/>
    <p:sldId id="501" r:id="rId224"/>
    <p:sldId id="502" r:id="rId225"/>
    <p:sldId id="503"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524" r:id="rId247"/>
    <p:sldId id="525" r:id="rId248"/>
    <p:sldId id="526" r:id="rId2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2BA8D-1BDC-45F3-8513-310149732D05}" type="datetimeFigureOut">
              <a:rPr lang="en-IN" smtClean="0"/>
              <a:t>19-12-2025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547C0-842D-40FE-808A-4BDCFD1FCB5A}" type="slidenum">
              <a:rPr lang="en-IN" smtClean="0"/>
              <a:t>‹#›</a:t>
            </a:fld>
            <a:endParaRPr lang="en-IN"/>
          </a:p>
        </p:txBody>
      </p:sp>
    </p:spTree>
    <p:extLst>
      <p:ext uri="{BB962C8B-B14F-4D97-AF65-F5344CB8AC3E}">
        <p14:creationId xmlns:p14="http://schemas.microsoft.com/office/powerpoint/2010/main" val="363971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7547C0-842D-40FE-808A-4BDCFD1FCB5A}" type="slidenum">
              <a:rPr lang="en-IN" smtClean="0"/>
              <a:t>12</a:t>
            </a:fld>
            <a:endParaRPr lang="en-IN"/>
          </a:p>
        </p:txBody>
      </p:sp>
    </p:spTree>
    <p:extLst>
      <p:ext uri="{BB962C8B-B14F-4D97-AF65-F5344CB8AC3E}">
        <p14:creationId xmlns:p14="http://schemas.microsoft.com/office/powerpoint/2010/main" val="23159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74740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309710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76895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73134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606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403843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2549644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349599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57885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C1134E-7E79-4362-B7F7-0749CE888EE9}" type="datetimeFigureOut">
              <a:rPr lang="en-IN" smtClean="0"/>
              <a:t>19-12-2025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33887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C1134E-7E79-4362-B7F7-0749CE888EE9}" type="datetimeFigureOut">
              <a:rPr lang="en-IN" smtClean="0"/>
              <a:t>19-12-2025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1237377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C1134E-7E79-4362-B7F7-0749CE888EE9}" type="datetimeFigureOut">
              <a:rPr lang="en-IN" smtClean="0"/>
              <a:t>19-12-2025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67515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C1134E-7E79-4362-B7F7-0749CE888EE9}" type="datetimeFigureOut">
              <a:rPr lang="en-IN" smtClean="0"/>
              <a:t>19-12-2025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1164728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C1134E-7E79-4362-B7F7-0749CE888EE9}" type="datetimeFigureOut">
              <a:rPr lang="en-IN" smtClean="0"/>
              <a:t>19-12-2025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20011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1134E-7E79-4362-B7F7-0749CE888EE9}" type="datetimeFigureOut">
              <a:rPr lang="en-IN" smtClean="0"/>
              <a:t>19-12-2025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81745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C1134E-7E79-4362-B7F7-0749CE888EE9}" type="datetimeFigureOut">
              <a:rPr lang="en-IN" smtClean="0"/>
              <a:t>19-12-2025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674EF7-D155-4667-B1C4-CDB41C45D1FE}" type="slidenum">
              <a:rPr lang="en-IN" smtClean="0"/>
              <a:t>‹#›</a:t>
            </a:fld>
            <a:endParaRPr lang="en-IN"/>
          </a:p>
        </p:txBody>
      </p:sp>
    </p:spTree>
    <p:extLst>
      <p:ext uri="{BB962C8B-B14F-4D97-AF65-F5344CB8AC3E}">
        <p14:creationId xmlns:p14="http://schemas.microsoft.com/office/powerpoint/2010/main" val="2628211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5C1134E-7E79-4362-B7F7-0749CE888EE9}" type="datetimeFigureOut">
              <a:rPr lang="en-IN" smtClean="0"/>
              <a:t>19-12-2025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9674EF7-D155-4667-B1C4-CDB41C45D1FE}" type="slidenum">
              <a:rPr lang="en-IN" smtClean="0"/>
              <a:t>‹#›</a:t>
            </a:fld>
            <a:endParaRPr lang="en-IN"/>
          </a:p>
        </p:txBody>
      </p:sp>
    </p:spTree>
    <p:extLst>
      <p:ext uri="{BB962C8B-B14F-4D97-AF65-F5344CB8AC3E}">
        <p14:creationId xmlns:p14="http://schemas.microsoft.com/office/powerpoint/2010/main" val="1827762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2.xml"/><Relationship Id="rId5" Type="http://schemas.openxmlformats.org/officeDocument/2006/relationships/image" Target="../media/image59.gif"/><Relationship Id="rId4" Type="http://schemas.openxmlformats.org/officeDocument/2006/relationships/image" Target="../media/image58.gi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rainings.internshala.com/blog/what-is-sql/" TargetMode="External"/><Relationship Id="rId2" Type="http://schemas.openxmlformats.org/officeDocument/2006/relationships/hyperlink" Target="https://trainings.internshala.com/blog/what-is-mysq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A390-5535-0142-584E-03A1EC56E1CE}"/>
              </a:ext>
            </a:extLst>
          </p:cNvPr>
          <p:cNvSpPr>
            <a:spLocks noGrp="1"/>
          </p:cNvSpPr>
          <p:nvPr>
            <p:ph type="ctrTitle"/>
          </p:nvPr>
        </p:nvSpPr>
        <p:spPr>
          <a:xfrm>
            <a:off x="1387146" y="1535104"/>
            <a:ext cx="7766936" cy="1646302"/>
          </a:xfrm>
        </p:spPr>
        <p:txBody>
          <a:bodyPr/>
          <a:lstStyle/>
          <a:p>
            <a:r>
              <a:rPr lang="en-IN" dirty="0"/>
              <a:t>RDBMS Fundamentals</a:t>
            </a:r>
          </a:p>
        </p:txBody>
      </p:sp>
    </p:spTree>
    <p:extLst>
      <p:ext uri="{BB962C8B-B14F-4D97-AF65-F5344CB8AC3E}">
        <p14:creationId xmlns:p14="http://schemas.microsoft.com/office/powerpoint/2010/main" val="1876722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48D7B-B2D7-C396-9A4E-2BA27571A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8E632-B542-5B0B-4BBA-10A981AD355A}"/>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B96D276B-8DB5-00AC-BCDF-53BBBAA12FB1}"/>
              </a:ext>
            </a:extLst>
          </p:cNvPr>
          <p:cNvSpPr txBox="1"/>
          <p:nvPr/>
        </p:nvSpPr>
        <p:spPr>
          <a:xfrm>
            <a:off x="1401580" y="2174292"/>
            <a:ext cx="7922302" cy="4247317"/>
          </a:xfrm>
          <a:prstGeom prst="rect">
            <a:avLst/>
          </a:prstGeom>
          <a:noFill/>
        </p:spPr>
        <p:txBody>
          <a:bodyPr wrap="square">
            <a:spAutoFit/>
          </a:bodyPr>
          <a:lstStyle/>
          <a:p>
            <a:pPr>
              <a:buNone/>
            </a:pPr>
            <a:r>
              <a:rPr lang="en-IN" b="1" dirty="0"/>
              <a:t>Integration with Big Data &amp; Microservices (2015–Present)</a:t>
            </a:r>
          </a:p>
          <a:p>
            <a:pPr>
              <a:buNone/>
            </a:pPr>
            <a:endParaRPr lang="en-IN" b="1" dirty="0"/>
          </a:p>
          <a:p>
            <a:pPr>
              <a:buNone/>
            </a:pPr>
            <a:r>
              <a:rPr lang="en-IN" b="1" dirty="0"/>
              <a:t>Trends</a:t>
            </a:r>
          </a:p>
          <a:p>
            <a:pPr>
              <a:buNone/>
            </a:pPr>
            <a:endParaRPr lang="en-IN" b="1" dirty="0"/>
          </a:p>
          <a:p>
            <a:pPr>
              <a:buFont typeface="Arial" panose="020B0604020202020204" pitchFamily="34" charset="0"/>
              <a:buChar char="•"/>
            </a:pPr>
            <a:r>
              <a:rPr lang="en-IN" dirty="0"/>
              <a:t>Hybrid databases supporting SQL + NoSQL features.</a:t>
            </a:r>
          </a:p>
          <a:p>
            <a:pPr>
              <a:buFont typeface="Arial" panose="020B0604020202020204" pitchFamily="34" charset="0"/>
              <a:buChar char="•"/>
            </a:pPr>
            <a:r>
              <a:rPr lang="en-IN" dirty="0"/>
              <a:t>JSON support inside RDBMS (PostgreSQL, MySQL).</a:t>
            </a:r>
          </a:p>
          <a:p>
            <a:pPr>
              <a:buFont typeface="Arial" panose="020B0604020202020204" pitchFamily="34" charset="0"/>
              <a:buChar char="•"/>
            </a:pPr>
            <a:r>
              <a:rPr lang="en-IN" dirty="0"/>
              <a:t>Horizontal auto-scaling.</a:t>
            </a:r>
          </a:p>
          <a:p>
            <a:pPr>
              <a:buFont typeface="Arial" panose="020B0604020202020204" pitchFamily="34" charset="0"/>
              <a:buChar char="•"/>
            </a:pPr>
            <a:r>
              <a:rPr lang="en-IN" dirty="0"/>
              <a:t>Integration with analytical engines.</a:t>
            </a:r>
          </a:p>
          <a:p>
            <a:pPr>
              <a:buFont typeface="Arial" panose="020B0604020202020204" pitchFamily="34" charset="0"/>
              <a:buChar char="•"/>
            </a:pPr>
            <a:endParaRPr lang="en-IN" dirty="0"/>
          </a:p>
          <a:p>
            <a:pPr>
              <a:buNone/>
            </a:pPr>
            <a:r>
              <a:rPr lang="en-IN" b="1" dirty="0"/>
              <a:t>Modern Use Cases</a:t>
            </a:r>
          </a:p>
          <a:p>
            <a:pPr>
              <a:buNone/>
            </a:pPr>
            <a:endParaRPr lang="en-IN" b="1" dirty="0"/>
          </a:p>
          <a:p>
            <a:pPr>
              <a:buFont typeface="Arial" panose="020B0604020202020204" pitchFamily="34" charset="0"/>
              <a:buChar char="•"/>
            </a:pPr>
            <a:r>
              <a:rPr lang="en-IN" dirty="0"/>
              <a:t>Microservices architectures</a:t>
            </a:r>
          </a:p>
          <a:p>
            <a:pPr>
              <a:buFont typeface="Arial" panose="020B0604020202020204" pitchFamily="34" charset="0"/>
              <a:buChar char="•"/>
            </a:pPr>
            <a:r>
              <a:rPr lang="en-IN" dirty="0"/>
              <a:t>Real-time analytics</a:t>
            </a:r>
          </a:p>
          <a:p>
            <a:pPr>
              <a:buFont typeface="Arial" panose="020B0604020202020204" pitchFamily="34" charset="0"/>
              <a:buChar char="•"/>
            </a:pPr>
            <a:r>
              <a:rPr lang="en-IN" dirty="0"/>
              <a:t>Transaction-heavy systems</a:t>
            </a:r>
          </a:p>
          <a:p>
            <a:pPr>
              <a:buFont typeface="Arial" panose="020B0604020202020204" pitchFamily="34" charset="0"/>
              <a:buChar char="•"/>
            </a:pPr>
            <a:r>
              <a:rPr lang="en-IN" dirty="0"/>
              <a:t>SAAS platforms</a:t>
            </a:r>
          </a:p>
        </p:txBody>
      </p:sp>
      <p:sp>
        <p:nvSpPr>
          <p:cNvPr id="5" name="TextBox 4">
            <a:extLst>
              <a:ext uri="{FF2B5EF4-FFF2-40B4-BE49-F238E27FC236}">
                <a16:creationId xmlns:a16="http://schemas.microsoft.com/office/drawing/2014/main" id="{DDFFBFF1-2F7E-9141-620B-FACB5036DFDB}"/>
              </a:ext>
            </a:extLst>
          </p:cNvPr>
          <p:cNvSpPr txBox="1"/>
          <p:nvPr/>
        </p:nvSpPr>
        <p:spPr>
          <a:xfrm>
            <a:off x="1371599" y="1509221"/>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39229860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D7329-6998-DCB2-0462-F6DB3F1A9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43B44-1CBD-5246-5A3E-377E277329A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5" name="TextBox 4">
            <a:extLst>
              <a:ext uri="{FF2B5EF4-FFF2-40B4-BE49-F238E27FC236}">
                <a16:creationId xmlns:a16="http://schemas.microsoft.com/office/drawing/2014/main" id="{72E85D8B-CD5A-F2B7-0354-51284C41B464}"/>
              </a:ext>
            </a:extLst>
          </p:cNvPr>
          <p:cNvSpPr txBox="1"/>
          <p:nvPr/>
        </p:nvSpPr>
        <p:spPr>
          <a:xfrm>
            <a:off x="1491522" y="1644133"/>
            <a:ext cx="6100996" cy="2308324"/>
          </a:xfrm>
          <a:prstGeom prst="rect">
            <a:avLst/>
          </a:prstGeom>
          <a:noFill/>
        </p:spPr>
        <p:txBody>
          <a:bodyPr wrap="square">
            <a:spAutoFit/>
          </a:bodyPr>
          <a:lstStyle/>
          <a:p>
            <a:r>
              <a:rPr lang="en-IN" b="1" dirty="0"/>
              <a:t>Disadvantages</a:t>
            </a:r>
          </a:p>
          <a:p>
            <a:endParaRPr lang="en-IN" b="1" dirty="0"/>
          </a:p>
          <a:p>
            <a:r>
              <a:rPr lang="en-IN" b="1" dirty="0"/>
              <a:t>❌ Single Point of Failure</a:t>
            </a:r>
          </a:p>
          <a:p>
            <a:r>
              <a:rPr lang="en-IN" dirty="0"/>
              <a:t>If the DB server is down → system unavailable.</a:t>
            </a:r>
          </a:p>
          <a:p>
            <a:r>
              <a:rPr lang="en-IN" b="1" dirty="0"/>
              <a:t>❌ Network Dependency</a:t>
            </a:r>
          </a:p>
          <a:p>
            <a:r>
              <a:rPr lang="en-IN" dirty="0"/>
              <a:t>Slow network = slow database response.</a:t>
            </a:r>
          </a:p>
          <a:p>
            <a:r>
              <a:rPr lang="en-IN" b="1" dirty="0"/>
              <a:t>❌ Server Load</a:t>
            </a:r>
          </a:p>
          <a:p>
            <a:r>
              <a:rPr lang="en-IN" dirty="0"/>
              <a:t>Many clients → heavy server load → performance issues.</a:t>
            </a:r>
          </a:p>
        </p:txBody>
      </p:sp>
      <p:sp>
        <p:nvSpPr>
          <p:cNvPr id="7" name="TextBox 6">
            <a:extLst>
              <a:ext uri="{FF2B5EF4-FFF2-40B4-BE49-F238E27FC236}">
                <a16:creationId xmlns:a16="http://schemas.microsoft.com/office/drawing/2014/main" id="{B0A0B320-C77B-75BF-43C7-259FBD07F048}"/>
              </a:ext>
            </a:extLst>
          </p:cNvPr>
          <p:cNvSpPr txBox="1"/>
          <p:nvPr/>
        </p:nvSpPr>
        <p:spPr>
          <a:xfrm>
            <a:off x="1356609" y="4253060"/>
            <a:ext cx="7487587" cy="1754326"/>
          </a:xfrm>
          <a:prstGeom prst="rect">
            <a:avLst/>
          </a:prstGeom>
          <a:noFill/>
        </p:spPr>
        <p:txBody>
          <a:bodyPr wrap="square">
            <a:spAutoFit/>
          </a:bodyPr>
          <a:lstStyle/>
          <a:p>
            <a:pPr>
              <a:buNone/>
            </a:pPr>
            <a:r>
              <a:rPr lang="en-IN" b="1" dirty="0"/>
              <a:t>Examples of Client–Server RDBMS</a:t>
            </a:r>
          </a:p>
          <a:p>
            <a:pPr>
              <a:buNone/>
            </a:pPr>
            <a:endParaRPr lang="en-IN" b="1" dirty="0"/>
          </a:p>
          <a:p>
            <a:pPr>
              <a:buFont typeface="Arial" panose="020B0604020202020204" pitchFamily="34" charset="0"/>
              <a:buChar char="•"/>
            </a:pPr>
            <a:r>
              <a:rPr lang="en-IN" dirty="0"/>
              <a:t>MySQL server with PHP/Java clients</a:t>
            </a:r>
          </a:p>
          <a:p>
            <a:pPr>
              <a:buFont typeface="Arial" panose="020B0604020202020204" pitchFamily="34" charset="0"/>
              <a:buChar char="•"/>
            </a:pPr>
            <a:r>
              <a:rPr lang="en-IN" dirty="0"/>
              <a:t>Oracle DB with enterprise apps</a:t>
            </a:r>
          </a:p>
          <a:p>
            <a:pPr>
              <a:buFont typeface="Arial" panose="020B0604020202020204" pitchFamily="34" charset="0"/>
              <a:buChar char="•"/>
            </a:pPr>
            <a:r>
              <a:rPr lang="en-IN" dirty="0"/>
              <a:t>PostgreSQL with web services</a:t>
            </a:r>
          </a:p>
          <a:p>
            <a:pPr>
              <a:buFont typeface="Arial" panose="020B0604020202020204" pitchFamily="34" charset="0"/>
              <a:buChar char="•"/>
            </a:pPr>
            <a:r>
              <a:rPr lang="en-IN" dirty="0"/>
              <a:t>Microsoft SQL Server with .NET clients</a:t>
            </a:r>
          </a:p>
        </p:txBody>
      </p:sp>
    </p:spTree>
    <p:extLst>
      <p:ext uri="{BB962C8B-B14F-4D97-AF65-F5344CB8AC3E}">
        <p14:creationId xmlns:p14="http://schemas.microsoft.com/office/powerpoint/2010/main" val="2976534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056D-375B-EB59-5E30-D97C5AA02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52DF6-B848-F9AD-BAE5-078364F543C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58AA30A-7602-B69D-856A-0B88CA46F308}"/>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B6F53DED-11A5-53D3-79CE-586CDC505048}"/>
              </a:ext>
            </a:extLst>
          </p:cNvPr>
          <p:cNvSpPr txBox="1"/>
          <p:nvPr/>
        </p:nvSpPr>
        <p:spPr>
          <a:xfrm>
            <a:off x="1701383" y="2293576"/>
            <a:ext cx="6100996" cy="2585323"/>
          </a:xfrm>
          <a:prstGeom prst="rect">
            <a:avLst/>
          </a:prstGeom>
          <a:noFill/>
        </p:spPr>
        <p:txBody>
          <a:bodyPr wrap="square">
            <a:spAutoFit/>
          </a:bodyPr>
          <a:lstStyle/>
          <a:p>
            <a:pPr>
              <a:buNone/>
            </a:pPr>
            <a:r>
              <a:rPr lang="en-US" b="1" dirty="0"/>
              <a:t>Data Integrity in RDBMS</a:t>
            </a:r>
          </a:p>
          <a:p>
            <a:pPr>
              <a:buNone/>
            </a:pPr>
            <a:endParaRPr lang="en-US" b="1" dirty="0"/>
          </a:p>
          <a:p>
            <a:pPr>
              <a:buNone/>
            </a:pPr>
            <a:r>
              <a:rPr lang="en-US" b="1" dirty="0"/>
              <a:t>Data Integrity</a:t>
            </a:r>
            <a:r>
              <a:rPr lang="en-US" dirty="0"/>
              <a:t> refers to the </a:t>
            </a:r>
            <a:r>
              <a:rPr lang="en-US" b="1" dirty="0"/>
              <a:t>accuracy, correctness, and consistency</a:t>
            </a:r>
            <a:r>
              <a:rPr lang="en-US" dirty="0"/>
              <a:t> of data stored in a database throughout its lifecycle.</a:t>
            </a:r>
          </a:p>
          <a:p>
            <a:pPr>
              <a:buNone/>
            </a:pPr>
            <a:r>
              <a:rPr lang="en-US" dirty="0"/>
              <a:t>It ensures that:</a:t>
            </a:r>
          </a:p>
          <a:p>
            <a:pPr>
              <a:buFont typeface="Arial" panose="020B0604020202020204" pitchFamily="34" charset="0"/>
              <a:buChar char="•"/>
            </a:pPr>
            <a:r>
              <a:rPr lang="en-US" dirty="0"/>
              <a:t>Data is </a:t>
            </a:r>
            <a:r>
              <a:rPr lang="en-US" b="1" dirty="0"/>
              <a:t>valid</a:t>
            </a:r>
            <a:endParaRPr lang="en-US" dirty="0"/>
          </a:p>
          <a:p>
            <a:pPr>
              <a:buFont typeface="Arial" panose="020B0604020202020204" pitchFamily="34" charset="0"/>
              <a:buChar char="•"/>
            </a:pPr>
            <a:r>
              <a:rPr lang="en-US" dirty="0"/>
              <a:t>Data is </a:t>
            </a:r>
            <a:r>
              <a:rPr lang="en-US" b="1" dirty="0"/>
              <a:t>reliable</a:t>
            </a:r>
            <a:endParaRPr lang="en-US" dirty="0"/>
          </a:p>
          <a:p>
            <a:pPr>
              <a:buFont typeface="Arial" panose="020B0604020202020204" pitchFamily="34" charset="0"/>
              <a:buChar char="•"/>
            </a:pPr>
            <a:r>
              <a:rPr lang="en-US" dirty="0"/>
              <a:t>Data is </a:t>
            </a:r>
            <a:r>
              <a:rPr lang="en-US" b="1" dirty="0"/>
              <a:t>consistent</a:t>
            </a:r>
            <a:r>
              <a:rPr lang="en-US" dirty="0"/>
              <a:t> across tables and relationships</a:t>
            </a:r>
          </a:p>
        </p:txBody>
      </p:sp>
    </p:spTree>
    <p:extLst>
      <p:ext uri="{BB962C8B-B14F-4D97-AF65-F5344CB8AC3E}">
        <p14:creationId xmlns:p14="http://schemas.microsoft.com/office/powerpoint/2010/main" val="11945246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0F10B-A19C-3495-FECC-C8CC0F7E7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A2CB7-97D9-66FC-D7DB-4B859A86D0E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3770DB9-49CE-73AA-AEA7-1BB3FF37D939}"/>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7" name="TextBox 6">
            <a:extLst>
              <a:ext uri="{FF2B5EF4-FFF2-40B4-BE49-F238E27FC236}">
                <a16:creationId xmlns:a16="http://schemas.microsoft.com/office/drawing/2014/main" id="{617E3692-D384-FD94-C70F-BE2D7E36F99A}"/>
              </a:ext>
            </a:extLst>
          </p:cNvPr>
          <p:cNvSpPr txBox="1"/>
          <p:nvPr/>
        </p:nvSpPr>
        <p:spPr>
          <a:xfrm>
            <a:off x="1476530" y="2105879"/>
            <a:ext cx="8072203" cy="2031325"/>
          </a:xfrm>
          <a:prstGeom prst="rect">
            <a:avLst/>
          </a:prstGeom>
          <a:noFill/>
        </p:spPr>
        <p:txBody>
          <a:bodyPr wrap="square">
            <a:spAutoFit/>
          </a:bodyPr>
          <a:lstStyle/>
          <a:p>
            <a:pPr>
              <a:buNone/>
            </a:pPr>
            <a:r>
              <a:rPr lang="en-US" b="1" dirty="0"/>
              <a:t>Types of Data Integrity</a:t>
            </a:r>
          </a:p>
          <a:p>
            <a:pPr>
              <a:buNone/>
            </a:pPr>
            <a:endParaRPr lang="en-US" b="1" dirty="0"/>
          </a:p>
          <a:p>
            <a:pPr>
              <a:buNone/>
            </a:pPr>
            <a:r>
              <a:rPr lang="en-US" b="1" dirty="0"/>
              <a:t>1. Entity Integrity</a:t>
            </a:r>
          </a:p>
          <a:p>
            <a:pPr>
              <a:buNone/>
            </a:pPr>
            <a:r>
              <a:rPr lang="en-US" dirty="0"/>
              <a:t>Ensures each table has a </a:t>
            </a:r>
            <a:r>
              <a:rPr lang="en-US" b="1" dirty="0"/>
              <a:t>unique primary key</a:t>
            </a:r>
            <a:r>
              <a:rPr lang="en-US" dirty="0"/>
              <a:t> and no row can have a NULL primary key.</a:t>
            </a:r>
          </a:p>
          <a:p>
            <a:pPr>
              <a:buNone/>
            </a:pPr>
            <a:r>
              <a:rPr lang="en-US" dirty="0"/>
              <a:t>📌 Example:</a:t>
            </a:r>
            <a:br>
              <a:rPr lang="en-US" dirty="0"/>
            </a:br>
            <a:r>
              <a:rPr lang="en-US" dirty="0" err="1">
                <a:latin typeface="Courier New" panose="02070309020205020404" pitchFamily="49" charset="0"/>
              </a:rPr>
              <a:t>EmployeeID</a:t>
            </a:r>
            <a:r>
              <a:rPr lang="en-US" dirty="0"/>
              <a:t> cannot be NULL or duplicate.</a:t>
            </a:r>
          </a:p>
        </p:txBody>
      </p:sp>
    </p:spTree>
    <p:extLst>
      <p:ext uri="{BB962C8B-B14F-4D97-AF65-F5344CB8AC3E}">
        <p14:creationId xmlns:p14="http://schemas.microsoft.com/office/powerpoint/2010/main" val="35050181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545A3-7BCC-7315-BF17-4EA05523A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F646B-5735-79C0-9365-2D43411D7FF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5F079F71-AC00-0282-82A0-019EE9E028CC}"/>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7B8612E7-FA65-5D83-C765-9D2EE04801E5}"/>
              </a:ext>
            </a:extLst>
          </p:cNvPr>
          <p:cNvSpPr txBox="1"/>
          <p:nvPr/>
        </p:nvSpPr>
        <p:spPr>
          <a:xfrm>
            <a:off x="1416570" y="1896654"/>
            <a:ext cx="6100996" cy="3139321"/>
          </a:xfrm>
          <a:prstGeom prst="rect">
            <a:avLst/>
          </a:prstGeom>
          <a:noFill/>
        </p:spPr>
        <p:txBody>
          <a:bodyPr wrap="square">
            <a:spAutoFit/>
          </a:bodyPr>
          <a:lstStyle/>
          <a:p>
            <a:pPr>
              <a:buNone/>
            </a:pPr>
            <a:r>
              <a:rPr lang="en-US" b="1" dirty="0"/>
              <a:t>2. Referential Integrity</a:t>
            </a:r>
          </a:p>
          <a:p>
            <a:pPr>
              <a:buNone/>
            </a:pPr>
            <a:endParaRPr lang="en-US" b="1" dirty="0"/>
          </a:p>
          <a:p>
            <a:pPr>
              <a:buNone/>
            </a:pPr>
            <a:r>
              <a:rPr lang="en-US" dirty="0"/>
              <a:t>Ensures that </a:t>
            </a:r>
            <a:r>
              <a:rPr lang="en-US" b="1" dirty="0"/>
              <a:t>foreign keys reference valid primary keys</a:t>
            </a:r>
            <a:r>
              <a:rPr lang="en-US" dirty="0"/>
              <a:t> in another table.</a:t>
            </a:r>
          </a:p>
          <a:p>
            <a:pPr>
              <a:buNone/>
            </a:pPr>
            <a:r>
              <a:rPr lang="en-US" dirty="0"/>
              <a:t>📌 Example:</a:t>
            </a:r>
            <a:br>
              <a:rPr lang="en-US" dirty="0"/>
            </a:br>
            <a:r>
              <a:rPr lang="en-US" dirty="0" err="1">
                <a:latin typeface="Courier New" panose="02070309020205020404" pitchFamily="49" charset="0"/>
              </a:rPr>
              <a:t>Orders.CustomerID</a:t>
            </a:r>
            <a:r>
              <a:rPr lang="en-US" dirty="0"/>
              <a:t> must exist in </a:t>
            </a:r>
            <a:r>
              <a:rPr lang="en-US" dirty="0" err="1">
                <a:latin typeface="Courier New" panose="02070309020205020404" pitchFamily="49" charset="0"/>
              </a:rPr>
              <a:t>Customer.CustomerID</a:t>
            </a:r>
            <a:r>
              <a:rPr lang="en-US" dirty="0"/>
              <a:t>.</a:t>
            </a:r>
          </a:p>
          <a:p>
            <a:pPr>
              <a:buNone/>
            </a:pPr>
            <a:r>
              <a:rPr lang="en-US" dirty="0"/>
              <a:t>If a customer is deleted, associated orders must be:</a:t>
            </a:r>
          </a:p>
          <a:p>
            <a:pPr>
              <a:buFont typeface="Arial" panose="020B0604020202020204" pitchFamily="34" charset="0"/>
              <a:buChar char="•"/>
            </a:pPr>
            <a:r>
              <a:rPr lang="en-US" dirty="0"/>
              <a:t>prevented from deletion (RESTRICT), or</a:t>
            </a:r>
          </a:p>
          <a:p>
            <a:pPr>
              <a:buFont typeface="Arial" panose="020B0604020202020204" pitchFamily="34" charset="0"/>
              <a:buChar char="•"/>
            </a:pPr>
            <a:r>
              <a:rPr lang="en-US" dirty="0"/>
              <a:t>deleted automatically (CASCADE), or</a:t>
            </a:r>
          </a:p>
          <a:p>
            <a:pPr>
              <a:buFont typeface="Arial" panose="020B0604020202020204" pitchFamily="34" charset="0"/>
              <a:buChar char="•"/>
            </a:pPr>
            <a:r>
              <a:rPr lang="en-US" dirty="0"/>
              <a:t>set to NULL (SET NULL)</a:t>
            </a:r>
          </a:p>
        </p:txBody>
      </p:sp>
    </p:spTree>
    <p:extLst>
      <p:ext uri="{BB962C8B-B14F-4D97-AF65-F5344CB8AC3E}">
        <p14:creationId xmlns:p14="http://schemas.microsoft.com/office/powerpoint/2010/main" val="1287946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0A70-550D-22B1-D7BB-02F4B71BE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F275A-7EFA-18CA-94FD-0E5372EB02F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EFF05074-94F8-9886-9E60-52F58D5E519B}"/>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8ADB31F0-0928-97E4-D30E-B1AC5993D89E}"/>
              </a:ext>
            </a:extLst>
          </p:cNvPr>
          <p:cNvSpPr txBox="1"/>
          <p:nvPr/>
        </p:nvSpPr>
        <p:spPr>
          <a:xfrm>
            <a:off x="1071796" y="1870264"/>
            <a:ext cx="6100996" cy="2862322"/>
          </a:xfrm>
          <a:prstGeom prst="rect">
            <a:avLst/>
          </a:prstGeom>
          <a:noFill/>
        </p:spPr>
        <p:txBody>
          <a:bodyPr wrap="square">
            <a:spAutoFit/>
          </a:bodyPr>
          <a:lstStyle/>
          <a:p>
            <a:pPr>
              <a:buNone/>
            </a:pPr>
            <a:r>
              <a:rPr lang="en-US" b="1" dirty="0"/>
              <a:t>3. Domain Integrity</a:t>
            </a:r>
          </a:p>
          <a:p>
            <a:pPr>
              <a:buNone/>
            </a:pPr>
            <a:endParaRPr lang="en-US" b="1" dirty="0"/>
          </a:p>
          <a:p>
            <a:pPr>
              <a:buNone/>
            </a:pPr>
            <a:r>
              <a:rPr lang="en-US" dirty="0"/>
              <a:t>Ensures </a:t>
            </a:r>
            <a:r>
              <a:rPr lang="en-US" b="1" dirty="0"/>
              <a:t>data values fall within a valid range or format</a:t>
            </a:r>
            <a:r>
              <a:rPr lang="en-US" dirty="0"/>
              <a:t>.</a:t>
            </a:r>
          </a:p>
          <a:p>
            <a:pPr>
              <a:buNone/>
            </a:pPr>
            <a:r>
              <a:rPr lang="en-US" dirty="0"/>
              <a:t>Enforced through:</a:t>
            </a:r>
          </a:p>
          <a:p>
            <a:pPr>
              <a:buFont typeface="Arial" panose="020B0604020202020204" pitchFamily="34" charset="0"/>
              <a:buChar char="•"/>
            </a:pPr>
            <a:r>
              <a:rPr lang="en-US" dirty="0"/>
              <a:t>Data types (INT, VARCHAR)</a:t>
            </a:r>
          </a:p>
          <a:p>
            <a:pPr>
              <a:buFont typeface="Arial" panose="020B0604020202020204" pitchFamily="34" charset="0"/>
              <a:buChar char="•"/>
            </a:pPr>
            <a:r>
              <a:rPr lang="en-US" dirty="0"/>
              <a:t>CHECK constraints</a:t>
            </a:r>
          </a:p>
          <a:p>
            <a:pPr>
              <a:buFont typeface="Arial" panose="020B0604020202020204" pitchFamily="34" charset="0"/>
              <a:buChar char="•"/>
            </a:pPr>
            <a:r>
              <a:rPr lang="en-US" dirty="0"/>
              <a:t>Default values</a:t>
            </a:r>
          </a:p>
          <a:p>
            <a:pPr>
              <a:buFont typeface="Arial" panose="020B0604020202020204" pitchFamily="34" charset="0"/>
              <a:buChar char="•"/>
            </a:pPr>
            <a:r>
              <a:rPr lang="en-US" dirty="0"/>
              <a:t>NOT NULL constraints</a:t>
            </a:r>
          </a:p>
          <a:p>
            <a:pPr>
              <a:buNone/>
            </a:pPr>
            <a:r>
              <a:rPr lang="en-US" dirty="0"/>
              <a:t>📌 Example:</a:t>
            </a:r>
            <a:br>
              <a:rPr lang="en-US" dirty="0"/>
            </a:br>
            <a:r>
              <a:rPr lang="en-US" dirty="0"/>
              <a:t>Salary must be &gt; 0, Age must be between 18–60.</a:t>
            </a:r>
          </a:p>
        </p:txBody>
      </p:sp>
    </p:spTree>
    <p:extLst>
      <p:ext uri="{BB962C8B-B14F-4D97-AF65-F5344CB8AC3E}">
        <p14:creationId xmlns:p14="http://schemas.microsoft.com/office/powerpoint/2010/main" val="12603169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62C8D-407B-E893-9575-A05CE18EC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86712-DE34-1B06-4926-94FC6963FB6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AD8E4E1F-ADB0-65D1-CF3E-DA0F83317E65}"/>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6D134CEA-ABCC-40D8-3A1B-86516266A59E}"/>
              </a:ext>
            </a:extLst>
          </p:cNvPr>
          <p:cNvSpPr txBox="1"/>
          <p:nvPr/>
        </p:nvSpPr>
        <p:spPr>
          <a:xfrm>
            <a:off x="1626432" y="1993134"/>
            <a:ext cx="6100996" cy="1477328"/>
          </a:xfrm>
          <a:prstGeom prst="rect">
            <a:avLst/>
          </a:prstGeom>
          <a:noFill/>
        </p:spPr>
        <p:txBody>
          <a:bodyPr wrap="square">
            <a:spAutoFit/>
          </a:bodyPr>
          <a:lstStyle/>
          <a:p>
            <a:pPr>
              <a:buNone/>
            </a:pPr>
            <a:r>
              <a:rPr lang="en-US" b="1" dirty="0"/>
              <a:t>4. User-Defined Integrity</a:t>
            </a:r>
          </a:p>
          <a:p>
            <a:pPr>
              <a:buNone/>
            </a:pPr>
            <a:endParaRPr lang="en-US" b="1" dirty="0"/>
          </a:p>
          <a:p>
            <a:pPr>
              <a:buNone/>
            </a:pPr>
            <a:r>
              <a:rPr lang="en-US" dirty="0"/>
              <a:t>Custom business rules defined by users.</a:t>
            </a:r>
          </a:p>
          <a:p>
            <a:pPr>
              <a:buNone/>
            </a:pPr>
            <a:r>
              <a:rPr lang="en-US" dirty="0"/>
              <a:t>📌 Example:</a:t>
            </a:r>
            <a:br>
              <a:rPr lang="en-US" dirty="0"/>
            </a:br>
            <a:r>
              <a:rPr lang="en-US" dirty="0"/>
              <a:t>“Withdrawal cannot exceed account balance.”</a:t>
            </a:r>
          </a:p>
        </p:txBody>
      </p:sp>
    </p:spTree>
    <p:extLst>
      <p:ext uri="{BB962C8B-B14F-4D97-AF65-F5344CB8AC3E}">
        <p14:creationId xmlns:p14="http://schemas.microsoft.com/office/powerpoint/2010/main" val="29678990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50FE3-210D-0CA0-35EC-A7025079B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60223-C977-4AAD-5751-5315F1FEB6C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D97945B7-C643-5204-E178-8041E31223D6}"/>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1052A11C-DE88-AC15-85FA-B11A42DBF4CE}"/>
              </a:ext>
            </a:extLst>
          </p:cNvPr>
          <p:cNvSpPr txBox="1"/>
          <p:nvPr/>
        </p:nvSpPr>
        <p:spPr>
          <a:xfrm>
            <a:off x="1356609" y="1888840"/>
            <a:ext cx="7877332" cy="2308324"/>
          </a:xfrm>
          <a:prstGeom prst="rect">
            <a:avLst/>
          </a:prstGeom>
          <a:noFill/>
        </p:spPr>
        <p:txBody>
          <a:bodyPr wrap="square">
            <a:spAutoFit/>
          </a:bodyPr>
          <a:lstStyle/>
          <a:p>
            <a:pPr>
              <a:buNone/>
            </a:pPr>
            <a:r>
              <a:rPr lang="en-US" b="1" dirty="0"/>
              <a:t>Transactions in RDBMS</a:t>
            </a:r>
          </a:p>
          <a:p>
            <a:pPr>
              <a:buNone/>
            </a:pPr>
            <a:endParaRPr lang="en-US" b="1" dirty="0"/>
          </a:p>
          <a:p>
            <a:pPr>
              <a:buNone/>
            </a:pPr>
            <a:r>
              <a:rPr lang="en-US" dirty="0"/>
              <a:t>A </a:t>
            </a:r>
            <a:r>
              <a:rPr lang="en-US" b="1" dirty="0"/>
              <a:t>transaction</a:t>
            </a:r>
            <a:r>
              <a:rPr lang="en-US" dirty="0"/>
              <a:t> is a unit of work that consists of one or more SQL operations that must be </a:t>
            </a:r>
            <a:r>
              <a:rPr lang="en-US" b="1" dirty="0"/>
              <a:t>completed fully or not at all</a:t>
            </a:r>
            <a:r>
              <a:rPr lang="en-US" dirty="0"/>
              <a:t>.</a:t>
            </a:r>
          </a:p>
          <a:p>
            <a:pPr>
              <a:buNone/>
            </a:pPr>
            <a:r>
              <a:rPr lang="en-US" dirty="0"/>
              <a:t>Examples of transactions:</a:t>
            </a:r>
          </a:p>
          <a:p>
            <a:pPr>
              <a:buFont typeface="Arial" panose="020B0604020202020204" pitchFamily="34" charset="0"/>
              <a:buChar char="•"/>
            </a:pPr>
            <a:r>
              <a:rPr lang="en-US" dirty="0"/>
              <a:t>Bank transfer (debit + credit)</a:t>
            </a:r>
          </a:p>
          <a:p>
            <a:pPr>
              <a:buFont typeface="Arial" panose="020B0604020202020204" pitchFamily="34" charset="0"/>
              <a:buChar char="•"/>
            </a:pPr>
            <a:r>
              <a:rPr lang="en-US" dirty="0"/>
              <a:t>Insert order + update inventory</a:t>
            </a:r>
          </a:p>
          <a:p>
            <a:pPr>
              <a:buFont typeface="Arial" panose="020B0604020202020204" pitchFamily="34" charset="0"/>
              <a:buChar char="•"/>
            </a:pPr>
            <a:r>
              <a:rPr lang="en-US" dirty="0"/>
              <a:t>Multiple table updates</a:t>
            </a:r>
          </a:p>
        </p:txBody>
      </p:sp>
    </p:spTree>
    <p:extLst>
      <p:ext uri="{BB962C8B-B14F-4D97-AF65-F5344CB8AC3E}">
        <p14:creationId xmlns:p14="http://schemas.microsoft.com/office/powerpoint/2010/main" val="21552473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2FEA-A108-BF01-253B-F662C1D9C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A1BDE-EDF5-81EC-95CC-B33C329E371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E17A81C9-069F-77B0-B2AD-FF73C8F79573}"/>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C389CC01-61BC-FB5D-3635-738E3D343749}"/>
              </a:ext>
            </a:extLst>
          </p:cNvPr>
          <p:cNvSpPr txBox="1"/>
          <p:nvPr/>
        </p:nvSpPr>
        <p:spPr>
          <a:xfrm>
            <a:off x="1656413" y="2105241"/>
            <a:ext cx="7967272" cy="923330"/>
          </a:xfrm>
          <a:prstGeom prst="rect">
            <a:avLst/>
          </a:prstGeom>
          <a:noFill/>
        </p:spPr>
        <p:txBody>
          <a:bodyPr wrap="square">
            <a:spAutoFit/>
          </a:bodyPr>
          <a:lstStyle/>
          <a:p>
            <a:pPr>
              <a:buNone/>
            </a:pPr>
            <a:r>
              <a:rPr lang="en-US" b="1" dirty="0"/>
              <a:t>ACID Properties of Transactions</a:t>
            </a:r>
          </a:p>
          <a:p>
            <a:pPr>
              <a:buNone/>
            </a:pPr>
            <a:endParaRPr lang="en-US" b="1" dirty="0"/>
          </a:p>
          <a:p>
            <a:pPr>
              <a:buNone/>
            </a:pPr>
            <a:r>
              <a:rPr lang="en-US" dirty="0"/>
              <a:t>These properties ensure reliable transaction processing.</a:t>
            </a:r>
          </a:p>
        </p:txBody>
      </p:sp>
      <p:sp>
        <p:nvSpPr>
          <p:cNvPr id="8" name="TextBox 7">
            <a:extLst>
              <a:ext uri="{FF2B5EF4-FFF2-40B4-BE49-F238E27FC236}">
                <a16:creationId xmlns:a16="http://schemas.microsoft.com/office/drawing/2014/main" id="{54D567B8-9E07-FCAA-7FA7-88E84F480BB5}"/>
              </a:ext>
            </a:extLst>
          </p:cNvPr>
          <p:cNvSpPr txBox="1"/>
          <p:nvPr/>
        </p:nvSpPr>
        <p:spPr>
          <a:xfrm>
            <a:off x="1401580" y="3301505"/>
            <a:ext cx="8312046" cy="1754326"/>
          </a:xfrm>
          <a:prstGeom prst="rect">
            <a:avLst/>
          </a:prstGeom>
          <a:noFill/>
        </p:spPr>
        <p:txBody>
          <a:bodyPr wrap="square">
            <a:spAutoFit/>
          </a:bodyPr>
          <a:lstStyle/>
          <a:p>
            <a:pPr marL="342900" indent="-342900">
              <a:buAutoNum type="arabicPeriod"/>
            </a:pPr>
            <a:r>
              <a:rPr lang="en-US" b="1" dirty="0"/>
              <a:t>Atomicity</a:t>
            </a:r>
          </a:p>
          <a:p>
            <a:pPr marL="342900" indent="-342900">
              <a:buAutoNum type="arabicPeriod"/>
            </a:pPr>
            <a:endParaRPr lang="en-US" b="1" dirty="0"/>
          </a:p>
          <a:p>
            <a:pPr>
              <a:buFont typeface="Arial" panose="020B0604020202020204" pitchFamily="34" charset="0"/>
              <a:buChar char="•"/>
            </a:pPr>
            <a:r>
              <a:rPr lang="en-US" dirty="0"/>
              <a:t>All statements in a transaction succeed </a:t>
            </a:r>
            <a:r>
              <a:rPr lang="en-US" b="1" dirty="0"/>
              <a:t>or all fail</a:t>
            </a:r>
            <a:r>
              <a:rPr lang="en-US" dirty="0"/>
              <a:t>.</a:t>
            </a:r>
          </a:p>
          <a:p>
            <a:pPr>
              <a:buFont typeface="Arial" panose="020B0604020202020204" pitchFamily="34" charset="0"/>
              <a:buChar char="•"/>
            </a:pPr>
            <a:r>
              <a:rPr lang="en-US" dirty="0"/>
              <a:t>If one operation fails → the entire transaction rolls back.</a:t>
            </a:r>
          </a:p>
          <a:p>
            <a:pPr>
              <a:buNone/>
            </a:pPr>
            <a:r>
              <a:rPr lang="en-US" dirty="0"/>
              <a:t>📌 Example:</a:t>
            </a:r>
            <a:br>
              <a:rPr lang="en-US" dirty="0"/>
            </a:br>
            <a:r>
              <a:rPr lang="en-US" dirty="0"/>
              <a:t>If debit succeeds but credit fails → reverse debit (rollback).</a:t>
            </a:r>
          </a:p>
        </p:txBody>
      </p:sp>
    </p:spTree>
    <p:extLst>
      <p:ext uri="{BB962C8B-B14F-4D97-AF65-F5344CB8AC3E}">
        <p14:creationId xmlns:p14="http://schemas.microsoft.com/office/powerpoint/2010/main" val="17229046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2BC8D-1478-8788-E7DD-B110D0D74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49AD6-51FB-DDEE-5435-22ECE05B2F6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39297B41-C256-FFE4-0F77-FE1F332445D9}"/>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A26A24CA-4C46-FE70-37C0-6DECDE94B0FB}"/>
              </a:ext>
            </a:extLst>
          </p:cNvPr>
          <p:cNvSpPr txBox="1"/>
          <p:nvPr/>
        </p:nvSpPr>
        <p:spPr>
          <a:xfrm>
            <a:off x="1446550" y="2087301"/>
            <a:ext cx="7877331" cy="1754326"/>
          </a:xfrm>
          <a:prstGeom prst="rect">
            <a:avLst/>
          </a:prstGeom>
          <a:noFill/>
        </p:spPr>
        <p:txBody>
          <a:bodyPr wrap="square">
            <a:spAutoFit/>
          </a:bodyPr>
          <a:lstStyle/>
          <a:p>
            <a:pPr>
              <a:buNone/>
            </a:pPr>
            <a:r>
              <a:rPr lang="en-US" b="1"/>
              <a:t>2. Consistency</a:t>
            </a:r>
          </a:p>
          <a:p>
            <a:pPr>
              <a:buNone/>
            </a:pPr>
            <a:endParaRPr lang="en-US" b="1"/>
          </a:p>
          <a:p>
            <a:pPr>
              <a:buFont typeface="Arial" panose="020B0604020202020204" pitchFamily="34" charset="0"/>
              <a:buChar char="•"/>
            </a:pPr>
            <a:r>
              <a:rPr lang="en-US"/>
              <a:t>Transaction must bring the database from </a:t>
            </a:r>
            <a:r>
              <a:rPr lang="en-US" b="1"/>
              <a:t>one valid state to another</a:t>
            </a:r>
            <a:r>
              <a:rPr lang="en-US"/>
              <a:t>.</a:t>
            </a:r>
          </a:p>
          <a:p>
            <a:pPr>
              <a:buFont typeface="Arial" panose="020B0604020202020204" pitchFamily="34" charset="0"/>
              <a:buChar char="•"/>
            </a:pPr>
            <a:r>
              <a:rPr lang="en-US"/>
              <a:t>All rules, constraints, and triggers must be followed.</a:t>
            </a:r>
          </a:p>
          <a:p>
            <a:pPr>
              <a:buNone/>
            </a:pPr>
            <a:r>
              <a:rPr lang="en-US"/>
              <a:t>📌 Example:</a:t>
            </a:r>
            <a:br>
              <a:rPr lang="en-US"/>
            </a:br>
            <a:r>
              <a:rPr lang="en-US"/>
              <a:t>Account balance cannot become negative if constraint is applied.</a:t>
            </a:r>
            <a:endParaRPr lang="en-US" dirty="0"/>
          </a:p>
        </p:txBody>
      </p:sp>
      <p:sp>
        <p:nvSpPr>
          <p:cNvPr id="8" name="TextBox 7">
            <a:extLst>
              <a:ext uri="{FF2B5EF4-FFF2-40B4-BE49-F238E27FC236}">
                <a16:creationId xmlns:a16="http://schemas.microsoft.com/office/drawing/2014/main" id="{912D8A95-9720-7C85-8C6D-283B80CD1500}"/>
              </a:ext>
            </a:extLst>
          </p:cNvPr>
          <p:cNvSpPr txBox="1"/>
          <p:nvPr/>
        </p:nvSpPr>
        <p:spPr>
          <a:xfrm>
            <a:off x="1281658" y="4092395"/>
            <a:ext cx="8207115" cy="2031325"/>
          </a:xfrm>
          <a:prstGeom prst="rect">
            <a:avLst/>
          </a:prstGeom>
          <a:noFill/>
        </p:spPr>
        <p:txBody>
          <a:bodyPr wrap="square">
            <a:spAutoFit/>
          </a:bodyPr>
          <a:lstStyle/>
          <a:p>
            <a:pPr>
              <a:buNone/>
            </a:pPr>
            <a:r>
              <a:rPr lang="en-US" b="1" dirty="0"/>
              <a:t>3. Isolation</a:t>
            </a:r>
          </a:p>
          <a:p>
            <a:pPr>
              <a:buNone/>
            </a:pPr>
            <a:endParaRPr lang="en-US" b="1" dirty="0"/>
          </a:p>
          <a:p>
            <a:pPr>
              <a:buFont typeface="Arial" panose="020B0604020202020204" pitchFamily="34" charset="0"/>
              <a:buChar char="•"/>
            </a:pPr>
            <a:r>
              <a:rPr lang="en-US" dirty="0"/>
              <a:t>Multiple transactions must not interfere with each other.</a:t>
            </a:r>
          </a:p>
          <a:p>
            <a:pPr>
              <a:buFont typeface="Arial" panose="020B0604020202020204" pitchFamily="34" charset="0"/>
              <a:buChar char="•"/>
            </a:pPr>
            <a:r>
              <a:rPr lang="en-US" dirty="0"/>
              <a:t>Results of one transaction should not be visible to another until committed.</a:t>
            </a:r>
          </a:p>
          <a:p>
            <a:pPr>
              <a:buNone/>
            </a:pPr>
            <a:r>
              <a:rPr lang="en-US" dirty="0"/>
              <a:t>📌 Example:</a:t>
            </a:r>
            <a:br>
              <a:rPr lang="en-US" dirty="0"/>
            </a:br>
            <a:r>
              <a:rPr lang="en-US" dirty="0"/>
              <a:t>Two users booking the same seat simultaneously → prevented through isolation.</a:t>
            </a:r>
          </a:p>
        </p:txBody>
      </p:sp>
    </p:spTree>
    <p:extLst>
      <p:ext uri="{BB962C8B-B14F-4D97-AF65-F5344CB8AC3E}">
        <p14:creationId xmlns:p14="http://schemas.microsoft.com/office/powerpoint/2010/main" val="2961378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DF62-A19C-344E-F16A-944E9C79B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C9705-E17F-160B-58A9-4B454A5EDF4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3056623-8D57-6300-798B-06628442D43D}"/>
              </a:ext>
            </a:extLst>
          </p:cNvPr>
          <p:cNvSpPr txBox="1"/>
          <p:nvPr/>
        </p:nvSpPr>
        <p:spPr>
          <a:xfrm>
            <a:off x="1536492" y="1359320"/>
            <a:ext cx="6100996" cy="369332"/>
          </a:xfrm>
          <a:prstGeom prst="rect">
            <a:avLst/>
          </a:prstGeom>
          <a:noFill/>
        </p:spPr>
        <p:txBody>
          <a:bodyPr wrap="square">
            <a:spAutoFit/>
          </a:bodyPr>
          <a:lstStyle/>
          <a:p>
            <a:r>
              <a:rPr lang="en-US" b="1" dirty="0"/>
              <a:t>			Data Integrity and Transactions</a:t>
            </a:r>
            <a:endParaRPr lang="en-IN" b="1" dirty="0"/>
          </a:p>
        </p:txBody>
      </p:sp>
      <p:sp>
        <p:nvSpPr>
          <p:cNvPr id="6" name="TextBox 5">
            <a:extLst>
              <a:ext uri="{FF2B5EF4-FFF2-40B4-BE49-F238E27FC236}">
                <a16:creationId xmlns:a16="http://schemas.microsoft.com/office/drawing/2014/main" id="{318E4593-9543-E741-5B15-2C577125DBFB}"/>
              </a:ext>
            </a:extLst>
          </p:cNvPr>
          <p:cNvSpPr txBox="1"/>
          <p:nvPr/>
        </p:nvSpPr>
        <p:spPr>
          <a:xfrm>
            <a:off x="2121107" y="2094476"/>
            <a:ext cx="7307705" cy="1754326"/>
          </a:xfrm>
          <a:prstGeom prst="rect">
            <a:avLst/>
          </a:prstGeom>
          <a:noFill/>
        </p:spPr>
        <p:txBody>
          <a:bodyPr wrap="square">
            <a:spAutoFit/>
          </a:bodyPr>
          <a:lstStyle/>
          <a:p>
            <a:pPr>
              <a:buNone/>
            </a:pPr>
            <a:r>
              <a:rPr lang="en-US" b="1" dirty="0"/>
              <a:t>4. Durability</a:t>
            </a:r>
          </a:p>
          <a:p>
            <a:pPr>
              <a:buNone/>
            </a:pPr>
            <a:endParaRPr lang="en-US" b="1" dirty="0"/>
          </a:p>
          <a:p>
            <a:pPr>
              <a:buFont typeface="Arial" panose="020B0604020202020204" pitchFamily="34" charset="0"/>
              <a:buChar char="•"/>
            </a:pPr>
            <a:r>
              <a:rPr lang="en-US" dirty="0"/>
              <a:t>Once a transaction is committed, the changes are </a:t>
            </a:r>
            <a:r>
              <a:rPr lang="en-US" b="1" dirty="0"/>
              <a:t>permanent</a:t>
            </a:r>
            <a:r>
              <a:rPr lang="en-US" dirty="0"/>
              <a:t>, even after system failure.</a:t>
            </a:r>
          </a:p>
          <a:p>
            <a:pPr>
              <a:buNone/>
            </a:pPr>
            <a:r>
              <a:rPr lang="en-US" dirty="0"/>
              <a:t>📌 Example:</a:t>
            </a:r>
            <a:br>
              <a:rPr lang="en-US" dirty="0"/>
            </a:br>
            <a:r>
              <a:rPr lang="en-US" dirty="0"/>
              <a:t>After COMMIT, data remains safe even after a crash.</a:t>
            </a:r>
          </a:p>
        </p:txBody>
      </p:sp>
    </p:spTree>
    <p:extLst>
      <p:ext uri="{BB962C8B-B14F-4D97-AF65-F5344CB8AC3E}">
        <p14:creationId xmlns:p14="http://schemas.microsoft.com/office/powerpoint/2010/main" val="39693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DF157-524A-C91F-AC11-C7CFEE1DE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B07A6-232A-542F-D175-25E18FFC05CB}"/>
              </a:ext>
            </a:extLst>
          </p:cNvPr>
          <p:cNvSpPr>
            <a:spLocks noGrp="1"/>
          </p:cNvSpPr>
          <p:nvPr>
            <p:ph type="title"/>
          </p:nvPr>
        </p:nvSpPr>
        <p:spPr>
          <a:xfrm>
            <a:off x="-267045" y="129914"/>
            <a:ext cx="8596668" cy="70953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CCABDE60-0C0F-C1AB-99C6-A760B4EC6F9E}"/>
              </a:ext>
            </a:extLst>
          </p:cNvPr>
          <p:cNvSpPr txBox="1"/>
          <p:nvPr/>
        </p:nvSpPr>
        <p:spPr>
          <a:xfrm>
            <a:off x="697042" y="999555"/>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Features of RDBMS</a:t>
            </a:r>
          </a:p>
        </p:txBody>
      </p:sp>
      <p:sp>
        <p:nvSpPr>
          <p:cNvPr id="6" name="TextBox 5">
            <a:extLst>
              <a:ext uri="{FF2B5EF4-FFF2-40B4-BE49-F238E27FC236}">
                <a16:creationId xmlns:a16="http://schemas.microsoft.com/office/drawing/2014/main" id="{D9F25436-54A7-0240-0C9E-63C3F53CB58F}"/>
              </a:ext>
            </a:extLst>
          </p:cNvPr>
          <p:cNvSpPr txBox="1"/>
          <p:nvPr/>
        </p:nvSpPr>
        <p:spPr>
          <a:xfrm>
            <a:off x="682051" y="1624341"/>
            <a:ext cx="9990946" cy="2500685"/>
          </a:xfrm>
          <a:prstGeom prst="rect">
            <a:avLst/>
          </a:prstGeom>
          <a:noFill/>
        </p:spPr>
        <p:txBody>
          <a:bodyPr wrap="square">
            <a:spAutoFit/>
          </a:bodyPr>
          <a:lstStyle/>
          <a:p>
            <a:pPr algn="l" fontAlgn="base">
              <a:spcAft>
                <a:spcPts val="525"/>
              </a:spcAft>
              <a:buFont typeface="Arial" panose="020B0604020202020204" pitchFamily="34" charset="0"/>
              <a:buChar char="•"/>
            </a:pPr>
            <a:r>
              <a:rPr lang="en-US" b="0" i="0" dirty="0">
                <a:solidFill>
                  <a:srgbClr val="444444"/>
                </a:solidFill>
                <a:effectLst/>
              </a:rPr>
              <a:t>It offers functions related to creating, reading, updating, and deleting operations to be performed on data.</a:t>
            </a:r>
          </a:p>
          <a:p>
            <a:pPr algn="l" fontAlgn="base">
              <a:spcAft>
                <a:spcPts val="525"/>
              </a:spcAft>
              <a:buFont typeface="Arial" panose="020B0604020202020204" pitchFamily="34" charset="0"/>
              <a:buChar char="•"/>
            </a:pPr>
            <a:r>
              <a:rPr lang="en-US" b="0" i="0" dirty="0">
                <a:solidFill>
                  <a:srgbClr val="444444"/>
                </a:solidFill>
                <a:effectLst/>
              </a:rPr>
              <a:t>It provides data dictionaries and metadata collections which help in data handling. </a:t>
            </a:r>
          </a:p>
          <a:p>
            <a:pPr algn="l" fontAlgn="base">
              <a:spcAft>
                <a:spcPts val="525"/>
              </a:spcAft>
              <a:buFont typeface="Arial" panose="020B0604020202020204" pitchFamily="34" charset="0"/>
              <a:buChar char="•"/>
            </a:pPr>
            <a:r>
              <a:rPr lang="en-US" b="0" i="0" dirty="0">
                <a:solidFill>
                  <a:srgbClr val="444444"/>
                </a:solidFill>
                <a:effectLst/>
              </a:rPr>
              <a:t>Another common feature is data storage management. The data objects range from binary large objects to strings to stored procedures. </a:t>
            </a:r>
          </a:p>
          <a:p>
            <a:pPr algn="l" fontAlgn="base">
              <a:spcAft>
                <a:spcPts val="525"/>
              </a:spcAft>
              <a:buFont typeface="Arial" panose="020B0604020202020204" pitchFamily="34" charset="0"/>
              <a:buChar char="•"/>
            </a:pPr>
            <a:r>
              <a:rPr lang="en-US" b="0" i="0" dirty="0">
                <a:solidFill>
                  <a:srgbClr val="444444"/>
                </a:solidFill>
                <a:effectLst/>
              </a:rPr>
              <a:t>SQL is the most commonly used language to access RDBMS. With certain extensions, it can be used with common programming languages such as Common Business-oriented Language, Java, etc. </a:t>
            </a:r>
          </a:p>
        </p:txBody>
      </p:sp>
    </p:spTree>
    <p:extLst>
      <p:ext uri="{BB962C8B-B14F-4D97-AF65-F5344CB8AC3E}">
        <p14:creationId xmlns:p14="http://schemas.microsoft.com/office/powerpoint/2010/main" val="2369933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831FA-3F57-CB2D-269B-8311C5F67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8D8C6-92F0-B3CF-BA2B-E9620B0C996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072C9126-AD70-CD51-3829-E91561F1295A}"/>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DA89836C-897E-7160-A603-58C165540024}"/>
              </a:ext>
            </a:extLst>
          </p:cNvPr>
          <p:cNvSpPr txBox="1"/>
          <p:nvPr/>
        </p:nvSpPr>
        <p:spPr>
          <a:xfrm>
            <a:off x="1596453" y="1539202"/>
            <a:ext cx="6100996" cy="369332"/>
          </a:xfrm>
          <a:prstGeom prst="rect">
            <a:avLst/>
          </a:prstGeom>
          <a:noFill/>
        </p:spPr>
        <p:txBody>
          <a:bodyPr wrap="square">
            <a:spAutoFit/>
          </a:bodyPr>
          <a:lstStyle/>
          <a:p>
            <a:r>
              <a:rPr lang="en-US" b="1" dirty="0"/>
              <a:t>			Data Integrity and Transactions</a:t>
            </a:r>
            <a:endParaRPr lang="en-IN" b="1" dirty="0"/>
          </a:p>
        </p:txBody>
      </p:sp>
      <p:pic>
        <p:nvPicPr>
          <p:cNvPr id="6" name="Picture 5" descr="A screenshot of a computer">
            <a:extLst>
              <a:ext uri="{FF2B5EF4-FFF2-40B4-BE49-F238E27FC236}">
                <a16:creationId xmlns:a16="http://schemas.microsoft.com/office/drawing/2014/main" id="{98BA74C2-2230-C97E-8411-E834BC1688DC}"/>
              </a:ext>
            </a:extLst>
          </p:cNvPr>
          <p:cNvPicPr>
            <a:picLocks noChangeAspect="1"/>
          </p:cNvPicPr>
          <p:nvPr/>
        </p:nvPicPr>
        <p:blipFill>
          <a:blip r:embed="rId2"/>
          <a:stretch>
            <a:fillRect/>
          </a:stretch>
        </p:blipFill>
        <p:spPr>
          <a:xfrm>
            <a:off x="1676052" y="2341321"/>
            <a:ext cx="7220958" cy="2715004"/>
          </a:xfrm>
          <a:prstGeom prst="rect">
            <a:avLst/>
          </a:prstGeom>
        </p:spPr>
      </p:pic>
    </p:spTree>
    <p:extLst>
      <p:ext uri="{BB962C8B-B14F-4D97-AF65-F5344CB8AC3E}">
        <p14:creationId xmlns:p14="http://schemas.microsoft.com/office/powerpoint/2010/main" val="376645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DB064-DDAE-9471-9332-75E7ACB74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03879-8924-DEC5-B67A-CECE82E7082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graphicFrame>
        <p:nvGraphicFramePr>
          <p:cNvPr id="5" name="Table 4">
            <a:extLst>
              <a:ext uri="{FF2B5EF4-FFF2-40B4-BE49-F238E27FC236}">
                <a16:creationId xmlns:a16="http://schemas.microsoft.com/office/drawing/2014/main" id="{9D402B2D-7A55-F303-CFC7-AAC9704E08B1}"/>
              </a:ext>
            </a:extLst>
          </p:cNvPr>
          <p:cNvGraphicFramePr>
            <a:graphicFrameLocks noGrp="1"/>
          </p:cNvGraphicFramePr>
          <p:nvPr>
            <p:extLst>
              <p:ext uri="{D42A27DB-BD31-4B8C-83A1-F6EECF244321}">
                <p14:modId xmlns:p14="http://schemas.microsoft.com/office/powerpoint/2010/main" val="1093852214"/>
              </p:ext>
            </p:extLst>
          </p:nvPr>
        </p:nvGraphicFramePr>
        <p:xfrm>
          <a:off x="677863" y="3049746"/>
          <a:ext cx="8596311" cy="2103120"/>
        </p:xfrm>
        <a:graphic>
          <a:graphicData uri="http://schemas.openxmlformats.org/drawingml/2006/table">
            <a:tbl>
              <a:tblPr/>
              <a:tblGrid>
                <a:gridCol w="2865437">
                  <a:extLst>
                    <a:ext uri="{9D8B030D-6E8A-4147-A177-3AD203B41FA5}">
                      <a16:colId xmlns:a16="http://schemas.microsoft.com/office/drawing/2014/main" val="1625763668"/>
                    </a:ext>
                  </a:extLst>
                </a:gridCol>
                <a:gridCol w="2865437">
                  <a:extLst>
                    <a:ext uri="{9D8B030D-6E8A-4147-A177-3AD203B41FA5}">
                      <a16:colId xmlns:a16="http://schemas.microsoft.com/office/drawing/2014/main" val="1428512964"/>
                    </a:ext>
                  </a:extLst>
                </a:gridCol>
                <a:gridCol w="2865437">
                  <a:extLst>
                    <a:ext uri="{9D8B030D-6E8A-4147-A177-3AD203B41FA5}">
                      <a16:colId xmlns:a16="http://schemas.microsoft.com/office/drawing/2014/main" val="3362593727"/>
                    </a:ext>
                  </a:extLst>
                </a:gridCol>
              </a:tblGrid>
              <a:tr h="0">
                <a:tc>
                  <a:txBody>
                    <a:bodyPr/>
                    <a:lstStyle/>
                    <a:p>
                      <a:pPr>
                        <a:buNone/>
                      </a:pPr>
                      <a:r>
                        <a:rPr lang="en-IN"/>
                        <a:t>Feature</a:t>
                      </a:r>
                    </a:p>
                  </a:txBody>
                  <a:tcPr anchor="ctr">
                    <a:lnL>
                      <a:noFill/>
                    </a:lnL>
                    <a:lnR>
                      <a:noFill/>
                    </a:lnR>
                    <a:lnT>
                      <a:noFill/>
                    </a:lnT>
                    <a:lnB>
                      <a:noFill/>
                    </a:lnB>
                    <a:noFill/>
                  </a:tcPr>
                </a:tc>
                <a:tc>
                  <a:txBody>
                    <a:bodyPr/>
                    <a:lstStyle/>
                    <a:p>
                      <a:pPr>
                        <a:buNone/>
                      </a:pPr>
                      <a:r>
                        <a:rPr lang="en-IN"/>
                        <a:t>Data Integrity</a:t>
                      </a:r>
                    </a:p>
                  </a:txBody>
                  <a:tcPr anchor="ctr">
                    <a:lnL>
                      <a:noFill/>
                    </a:lnL>
                    <a:lnR>
                      <a:noFill/>
                    </a:lnR>
                    <a:lnT>
                      <a:noFill/>
                    </a:lnT>
                    <a:lnB>
                      <a:noFill/>
                    </a:lnB>
                    <a:noFill/>
                  </a:tcPr>
                </a:tc>
                <a:tc>
                  <a:txBody>
                    <a:bodyPr/>
                    <a:lstStyle/>
                    <a:p>
                      <a:pPr>
                        <a:buNone/>
                      </a:pPr>
                      <a:r>
                        <a:rPr lang="en-IN"/>
                        <a:t>Transactions</a:t>
                      </a:r>
                    </a:p>
                  </a:txBody>
                  <a:tcPr anchor="ctr">
                    <a:lnL>
                      <a:noFill/>
                    </a:lnL>
                    <a:lnR>
                      <a:noFill/>
                    </a:lnR>
                    <a:lnT>
                      <a:noFill/>
                    </a:lnT>
                    <a:lnB>
                      <a:noFill/>
                    </a:lnB>
                    <a:noFill/>
                  </a:tcPr>
                </a:tc>
                <a:extLst>
                  <a:ext uri="{0D108BD9-81ED-4DB2-BD59-A6C34878D82A}">
                    <a16:rowId xmlns:a16="http://schemas.microsoft.com/office/drawing/2014/main" val="3270523099"/>
                  </a:ext>
                </a:extLst>
              </a:tr>
              <a:tr h="0">
                <a:tc>
                  <a:txBody>
                    <a:bodyPr/>
                    <a:lstStyle/>
                    <a:p>
                      <a:pPr>
                        <a:buNone/>
                      </a:pPr>
                      <a:r>
                        <a:rPr lang="en-IN"/>
                        <a:t>Purpose</a:t>
                      </a:r>
                    </a:p>
                  </a:txBody>
                  <a:tcPr anchor="ctr">
                    <a:lnL>
                      <a:noFill/>
                    </a:lnL>
                    <a:lnR>
                      <a:noFill/>
                    </a:lnR>
                    <a:lnT>
                      <a:noFill/>
                    </a:lnT>
                    <a:lnB>
                      <a:noFill/>
                    </a:lnB>
                    <a:noFill/>
                  </a:tcPr>
                </a:tc>
                <a:tc>
                  <a:txBody>
                    <a:bodyPr/>
                    <a:lstStyle/>
                    <a:p>
                      <a:pPr>
                        <a:buNone/>
                      </a:pPr>
                      <a:r>
                        <a:rPr lang="en-IN"/>
                        <a:t>Ensure correctness of data</a:t>
                      </a:r>
                    </a:p>
                  </a:txBody>
                  <a:tcPr anchor="ctr">
                    <a:lnL>
                      <a:noFill/>
                    </a:lnL>
                    <a:lnR>
                      <a:noFill/>
                    </a:lnR>
                    <a:lnT>
                      <a:noFill/>
                    </a:lnT>
                    <a:lnB>
                      <a:noFill/>
                    </a:lnB>
                    <a:noFill/>
                  </a:tcPr>
                </a:tc>
                <a:tc>
                  <a:txBody>
                    <a:bodyPr/>
                    <a:lstStyle/>
                    <a:p>
                      <a:pPr>
                        <a:buNone/>
                      </a:pPr>
                      <a:r>
                        <a:rPr lang="en-US"/>
                        <a:t>Ensure reliable execution of operations</a:t>
                      </a:r>
                    </a:p>
                  </a:txBody>
                  <a:tcPr anchor="ctr">
                    <a:lnL>
                      <a:noFill/>
                    </a:lnL>
                    <a:lnR>
                      <a:noFill/>
                    </a:lnR>
                    <a:lnT>
                      <a:noFill/>
                    </a:lnT>
                    <a:lnB>
                      <a:noFill/>
                    </a:lnB>
                    <a:noFill/>
                  </a:tcPr>
                </a:tc>
                <a:extLst>
                  <a:ext uri="{0D108BD9-81ED-4DB2-BD59-A6C34878D82A}">
                    <a16:rowId xmlns:a16="http://schemas.microsoft.com/office/drawing/2014/main" val="1363012757"/>
                  </a:ext>
                </a:extLst>
              </a:tr>
              <a:tr h="0">
                <a:tc>
                  <a:txBody>
                    <a:bodyPr/>
                    <a:lstStyle/>
                    <a:p>
                      <a:pPr>
                        <a:buNone/>
                      </a:pPr>
                      <a:r>
                        <a:rPr lang="en-IN"/>
                        <a:t>Enforced by</a:t>
                      </a:r>
                    </a:p>
                  </a:txBody>
                  <a:tcPr anchor="ctr">
                    <a:lnL>
                      <a:noFill/>
                    </a:lnL>
                    <a:lnR>
                      <a:noFill/>
                    </a:lnR>
                    <a:lnT>
                      <a:noFill/>
                    </a:lnT>
                    <a:lnB>
                      <a:noFill/>
                    </a:lnB>
                    <a:noFill/>
                  </a:tcPr>
                </a:tc>
                <a:tc>
                  <a:txBody>
                    <a:bodyPr/>
                    <a:lstStyle/>
                    <a:p>
                      <a:pPr>
                        <a:buNone/>
                      </a:pPr>
                      <a:r>
                        <a:rPr lang="en-IN"/>
                        <a:t>Keys, constraints</a:t>
                      </a:r>
                    </a:p>
                  </a:txBody>
                  <a:tcPr anchor="ctr">
                    <a:lnL>
                      <a:noFill/>
                    </a:lnL>
                    <a:lnR>
                      <a:noFill/>
                    </a:lnR>
                    <a:lnT>
                      <a:noFill/>
                    </a:lnT>
                    <a:lnB>
                      <a:noFill/>
                    </a:lnB>
                    <a:noFill/>
                  </a:tcPr>
                </a:tc>
                <a:tc>
                  <a:txBody>
                    <a:bodyPr/>
                    <a:lstStyle/>
                    <a:p>
                      <a:pPr>
                        <a:buNone/>
                      </a:pPr>
                      <a:r>
                        <a:rPr lang="en-IN"/>
                        <a:t>ACID properties</a:t>
                      </a:r>
                    </a:p>
                  </a:txBody>
                  <a:tcPr anchor="ctr">
                    <a:lnL>
                      <a:noFill/>
                    </a:lnL>
                    <a:lnR>
                      <a:noFill/>
                    </a:lnR>
                    <a:lnT>
                      <a:noFill/>
                    </a:lnT>
                    <a:lnB>
                      <a:noFill/>
                    </a:lnB>
                    <a:noFill/>
                  </a:tcPr>
                </a:tc>
                <a:extLst>
                  <a:ext uri="{0D108BD9-81ED-4DB2-BD59-A6C34878D82A}">
                    <a16:rowId xmlns:a16="http://schemas.microsoft.com/office/drawing/2014/main" val="825707611"/>
                  </a:ext>
                </a:extLst>
              </a:tr>
              <a:tr h="0">
                <a:tc>
                  <a:txBody>
                    <a:bodyPr/>
                    <a:lstStyle/>
                    <a:p>
                      <a:pPr>
                        <a:buNone/>
                      </a:pPr>
                      <a:r>
                        <a:rPr lang="en-IN"/>
                        <a:t>Level</a:t>
                      </a:r>
                    </a:p>
                  </a:txBody>
                  <a:tcPr anchor="ctr">
                    <a:lnL>
                      <a:noFill/>
                    </a:lnL>
                    <a:lnR>
                      <a:noFill/>
                    </a:lnR>
                    <a:lnT>
                      <a:noFill/>
                    </a:lnT>
                    <a:lnB>
                      <a:noFill/>
                    </a:lnB>
                    <a:noFill/>
                  </a:tcPr>
                </a:tc>
                <a:tc>
                  <a:txBody>
                    <a:bodyPr/>
                    <a:lstStyle/>
                    <a:p>
                      <a:pPr>
                        <a:buNone/>
                      </a:pPr>
                      <a:r>
                        <a:rPr lang="en-IN"/>
                        <a:t>Data level</a:t>
                      </a:r>
                    </a:p>
                  </a:txBody>
                  <a:tcPr anchor="ctr">
                    <a:lnL>
                      <a:noFill/>
                    </a:lnL>
                    <a:lnR>
                      <a:noFill/>
                    </a:lnR>
                    <a:lnT>
                      <a:noFill/>
                    </a:lnT>
                    <a:lnB>
                      <a:noFill/>
                    </a:lnB>
                    <a:noFill/>
                  </a:tcPr>
                </a:tc>
                <a:tc>
                  <a:txBody>
                    <a:bodyPr/>
                    <a:lstStyle/>
                    <a:p>
                      <a:pPr>
                        <a:buNone/>
                      </a:pPr>
                      <a:r>
                        <a:rPr lang="en-IN"/>
                        <a:t>Operation level</a:t>
                      </a:r>
                    </a:p>
                  </a:txBody>
                  <a:tcPr anchor="ctr">
                    <a:lnL>
                      <a:noFill/>
                    </a:lnL>
                    <a:lnR>
                      <a:noFill/>
                    </a:lnR>
                    <a:lnT>
                      <a:noFill/>
                    </a:lnT>
                    <a:lnB>
                      <a:noFill/>
                    </a:lnB>
                    <a:noFill/>
                  </a:tcPr>
                </a:tc>
                <a:extLst>
                  <a:ext uri="{0D108BD9-81ED-4DB2-BD59-A6C34878D82A}">
                    <a16:rowId xmlns:a16="http://schemas.microsoft.com/office/drawing/2014/main" val="2808083077"/>
                  </a:ext>
                </a:extLst>
              </a:tr>
              <a:tr h="0">
                <a:tc>
                  <a:txBody>
                    <a:bodyPr/>
                    <a:lstStyle/>
                    <a:p>
                      <a:pPr>
                        <a:buNone/>
                      </a:pPr>
                      <a:r>
                        <a:rPr lang="en-IN"/>
                        <a:t>Focus</a:t>
                      </a:r>
                    </a:p>
                  </a:txBody>
                  <a:tcPr anchor="ctr">
                    <a:lnL>
                      <a:noFill/>
                    </a:lnL>
                    <a:lnR>
                      <a:noFill/>
                    </a:lnR>
                    <a:lnT>
                      <a:noFill/>
                    </a:lnT>
                    <a:lnB>
                      <a:noFill/>
                    </a:lnB>
                    <a:noFill/>
                  </a:tcPr>
                </a:tc>
                <a:tc>
                  <a:txBody>
                    <a:bodyPr/>
                    <a:lstStyle/>
                    <a:p>
                      <a:pPr>
                        <a:buNone/>
                      </a:pPr>
                      <a:r>
                        <a:rPr lang="en-IN" dirty="0"/>
                        <a:t>Prevent invalid data</a:t>
                      </a:r>
                    </a:p>
                  </a:txBody>
                  <a:tcPr anchor="ctr">
                    <a:lnL>
                      <a:noFill/>
                    </a:lnL>
                    <a:lnR>
                      <a:noFill/>
                    </a:lnR>
                    <a:lnT>
                      <a:noFill/>
                    </a:lnT>
                    <a:lnB>
                      <a:noFill/>
                    </a:lnB>
                    <a:noFill/>
                  </a:tcPr>
                </a:tc>
                <a:tc>
                  <a:txBody>
                    <a:bodyPr/>
                    <a:lstStyle/>
                    <a:p>
                      <a:pPr>
                        <a:buNone/>
                      </a:pPr>
                      <a:r>
                        <a:rPr lang="en-IN" dirty="0"/>
                        <a:t>Prevent partial updates</a:t>
                      </a:r>
                    </a:p>
                  </a:txBody>
                  <a:tcPr anchor="ctr">
                    <a:lnL>
                      <a:noFill/>
                    </a:lnL>
                    <a:lnR>
                      <a:noFill/>
                    </a:lnR>
                    <a:lnT>
                      <a:noFill/>
                    </a:lnT>
                    <a:lnB>
                      <a:noFill/>
                    </a:lnB>
                    <a:noFill/>
                  </a:tcPr>
                </a:tc>
                <a:extLst>
                  <a:ext uri="{0D108BD9-81ED-4DB2-BD59-A6C34878D82A}">
                    <a16:rowId xmlns:a16="http://schemas.microsoft.com/office/drawing/2014/main" val="3943123531"/>
                  </a:ext>
                </a:extLst>
              </a:tr>
            </a:tbl>
          </a:graphicData>
        </a:graphic>
      </p:graphicFrame>
      <p:sp>
        <p:nvSpPr>
          <p:cNvPr id="6" name="Rectangle 1">
            <a:extLst>
              <a:ext uri="{FF2B5EF4-FFF2-40B4-BE49-F238E27FC236}">
                <a16:creationId xmlns:a16="http://schemas.microsoft.com/office/drawing/2014/main" id="{E0A9F1B0-36BC-F2F2-43CE-220CAEFCFFD3}"/>
              </a:ext>
            </a:extLst>
          </p:cNvPr>
          <p:cNvSpPr>
            <a:spLocks noChangeArrowheads="1"/>
          </p:cNvSpPr>
          <p:nvPr/>
        </p:nvSpPr>
        <p:spPr bwMode="auto">
          <a:xfrm>
            <a:off x="782794" y="2255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rial" panose="020B0604020202020204" pitchFamily="34" charset="0"/>
              </a:rPr>
              <a:t>Difference Between Data Integrity &amp; Transactions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51D930E-A55F-AF50-1755-E19F6943A61D}"/>
              </a:ext>
            </a:extLst>
          </p:cNvPr>
          <p:cNvSpPr txBox="1"/>
          <p:nvPr/>
        </p:nvSpPr>
        <p:spPr>
          <a:xfrm>
            <a:off x="2091128" y="1239399"/>
            <a:ext cx="6100996" cy="369332"/>
          </a:xfrm>
          <a:prstGeom prst="rect">
            <a:avLst/>
          </a:prstGeom>
          <a:noFill/>
        </p:spPr>
        <p:txBody>
          <a:bodyPr wrap="square">
            <a:spAutoFit/>
          </a:bodyPr>
          <a:lstStyle/>
          <a:p>
            <a:r>
              <a:rPr lang="en-US" b="1" dirty="0"/>
              <a:t>			Data Integrity and Transactions</a:t>
            </a:r>
            <a:endParaRPr lang="en-IN" b="1" dirty="0"/>
          </a:p>
        </p:txBody>
      </p:sp>
    </p:spTree>
    <p:extLst>
      <p:ext uri="{BB962C8B-B14F-4D97-AF65-F5344CB8AC3E}">
        <p14:creationId xmlns:p14="http://schemas.microsoft.com/office/powerpoint/2010/main" val="1090570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A77B5-4497-D5D2-F237-CD3D2DF80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61F22D-41CA-FE8A-3B40-886BC16BAB9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4AD65F51-ED8D-8908-C310-13228B557B35}"/>
              </a:ext>
            </a:extLst>
          </p:cNvPr>
          <p:cNvSpPr txBox="1"/>
          <p:nvPr/>
        </p:nvSpPr>
        <p:spPr>
          <a:xfrm>
            <a:off x="1941226" y="1239398"/>
            <a:ext cx="6100996" cy="369332"/>
          </a:xfrm>
          <a:prstGeom prst="rect">
            <a:avLst/>
          </a:prstGeom>
          <a:noFill/>
        </p:spPr>
        <p:txBody>
          <a:bodyPr wrap="square">
            <a:spAutoFit/>
          </a:bodyPr>
          <a:lstStyle/>
          <a:p>
            <a:r>
              <a:rPr lang="en-US" b="1" dirty="0"/>
              <a:t>			Locking and Concurrency Control</a:t>
            </a:r>
            <a:endParaRPr lang="en-IN" b="1" dirty="0"/>
          </a:p>
        </p:txBody>
      </p:sp>
      <p:sp>
        <p:nvSpPr>
          <p:cNvPr id="6" name="TextBox 5">
            <a:extLst>
              <a:ext uri="{FF2B5EF4-FFF2-40B4-BE49-F238E27FC236}">
                <a16:creationId xmlns:a16="http://schemas.microsoft.com/office/drawing/2014/main" id="{2A168B7B-78DC-8BF2-B7B2-D02677096417}"/>
              </a:ext>
            </a:extLst>
          </p:cNvPr>
          <p:cNvSpPr txBox="1"/>
          <p:nvPr/>
        </p:nvSpPr>
        <p:spPr>
          <a:xfrm>
            <a:off x="1431559" y="2016576"/>
            <a:ext cx="8177135" cy="3139321"/>
          </a:xfrm>
          <a:prstGeom prst="rect">
            <a:avLst/>
          </a:prstGeom>
          <a:noFill/>
        </p:spPr>
        <p:txBody>
          <a:bodyPr wrap="square">
            <a:spAutoFit/>
          </a:bodyPr>
          <a:lstStyle/>
          <a:p>
            <a:pPr>
              <a:buNone/>
            </a:pPr>
            <a:r>
              <a:rPr lang="en-US" dirty="0"/>
              <a:t>When multiple users access the database at the same time, their operations may conflict.</a:t>
            </a:r>
          </a:p>
          <a:p>
            <a:pPr>
              <a:buNone/>
            </a:pPr>
            <a:br>
              <a:rPr lang="en-US" dirty="0"/>
            </a:br>
            <a:r>
              <a:rPr lang="en-US" b="1" dirty="0"/>
              <a:t>Concurrency Control</a:t>
            </a:r>
            <a:r>
              <a:rPr lang="en-US" dirty="0"/>
              <a:t> ensures that multiple transactions can run </a:t>
            </a:r>
            <a:r>
              <a:rPr lang="en-US" b="1" dirty="0"/>
              <a:t>simultaneously</a:t>
            </a:r>
            <a:r>
              <a:rPr lang="en-US" dirty="0"/>
              <a:t> without causing:</a:t>
            </a:r>
          </a:p>
          <a:p>
            <a:pPr>
              <a:buNone/>
            </a:pPr>
            <a:endParaRPr lang="en-US" dirty="0"/>
          </a:p>
          <a:p>
            <a:pPr>
              <a:buFont typeface="Arial" panose="020B0604020202020204" pitchFamily="34" charset="0"/>
              <a:buChar char="•"/>
            </a:pPr>
            <a:r>
              <a:rPr lang="en-US" dirty="0"/>
              <a:t>Data inconsistency</a:t>
            </a:r>
          </a:p>
          <a:p>
            <a:pPr>
              <a:buFont typeface="Arial" panose="020B0604020202020204" pitchFamily="34" charset="0"/>
              <a:buChar char="•"/>
            </a:pPr>
            <a:r>
              <a:rPr lang="en-US" dirty="0"/>
              <a:t>Lost updates</a:t>
            </a:r>
          </a:p>
          <a:p>
            <a:pPr>
              <a:buFont typeface="Arial" panose="020B0604020202020204" pitchFamily="34" charset="0"/>
              <a:buChar char="•"/>
            </a:pPr>
            <a:r>
              <a:rPr lang="en-US" dirty="0"/>
              <a:t>Dirty reads</a:t>
            </a:r>
          </a:p>
          <a:p>
            <a:pPr>
              <a:buFont typeface="Arial" panose="020B0604020202020204" pitchFamily="34" charset="0"/>
              <a:buChar char="•"/>
            </a:pPr>
            <a:r>
              <a:rPr lang="en-US" dirty="0"/>
              <a:t>Deadlocks</a:t>
            </a:r>
          </a:p>
          <a:p>
            <a:pPr>
              <a:buNone/>
            </a:pPr>
            <a:r>
              <a:rPr lang="en-US" b="1" dirty="0"/>
              <a:t>Locking</a:t>
            </a:r>
            <a:r>
              <a:rPr lang="en-US" dirty="0"/>
              <a:t> is the most commonly used mechanism to control concurrency.</a:t>
            </a:r>
          </a:p>
        </p:txBody>
      </p:sp>
    </p:spTree>
    <p:extLst>
      <p:ext uri="{BB962C8B-B14F-4D97-AF65-F5344CB8AC3E}">
        <p14:creationId xmlns:p14="http://schemas.microsoft.com/office/powerpoint/2010/main" val="2221063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F27A5-3C72-FE8B-519C-24FA016C9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74E59-A9A0-5107-3ACA-8898D52C4BA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B6B699F1-642E-D17A-5CCB-A8C420AF0E48}"/>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05CD4B67-C487-928A-523E-F2D836438089}"/>
              </a:ext>
            </a:extLst>
          </p:cNvPr>
          <p:cNvSpPr txBox="1"/>
          <p:nvPr/>
        </p:nvSpPr>
        <p:spPr>
          <a:xfrm>
            <a:off x="1026825" y="2135860"/>
            <a:ext cx="6100996" cy="2031325"/>
          </a:xfrm>
          <a:prstGeom prst="rect">
            <a:avLst/>
          </a:prstGeom>
          <a:noFill/>
        </p:spPr>
        <p:txBody>
          <a:bodyPr wrap="square">
            <a:spAutoFit/>
          </a:bodyPr>
          <a:lstStyle/>
          <a:p>
            <a:pPr marL="342900" indent="-342900">
              <a:buAutoNum type="arabicPeriod"/>
            </a:pPr>
            <a:r>
              <a:rPr lang="en-US" b="1" dirty="0"/>
              <a:t>What is Locking?</a:t>
            </a:r>
          </a:p>
          <a:p>
            <a:pPr marL="342900" indent="-342900">
              <a:buAutoNum type="arabicPeriod"/>
            </a:pPr>
            <a:endParaRPr lang="en-US" b="1" dirty="0"/>
          </a:p>
          <a:p>
            <a:pPr>
              <a:buNone/>
            </a:pPr>
            <a:r>
              <a:rPr lang="en-US" b="1" dirty="0"/>
              <a:t>Locking</a:t>
            </a:r>
            <a:r>
              <a:rPr lang="en-US" dirty="0"/>
              <a:t> is a technique used by the DBMS to restrict access to data items when a transaction is reading or modifying them.</a:t>
            </a:r>
          </a:p>
          <a:p>
            <a:pPr>
              <a:buNone/>
            </a:pPr>
            <a:r>
              <a:rPr lang="en-US" dirty="0"/>
              <a:t>It prevents other transactions from making conflicting changes.</a:t>
            </a:r>
          </a:p>
        </p:txBody>
      </p:sp>
      <p:sp>
        <p:nvSpPr>
          <p:cNvPr id="7" name="TextBox 6">
            <a:extLst>
              <a:ext uri="{FF2B5EF4-FFF2-40B4-BE49-F238E27FC236}">
                <a16:creationId xmlns:a16="http://schemas.microsoft.com/office/drawing/2014/main" id="{75ABD6E5-1759-CDEB-5B4C-29BD0F660526}"/>
              </a:ext>
            </a:extLst>
          </p:cNvPr>
          <p:cNvSpPr txBox="1"/>
          <p:nvPr/>
        </p:nvSpPr>
        <p:spPr>
          <a:xfrm>
            <a:off x="1881265" y="1554192"/>
            <a:ext cx="6100996" cy="369332"/>
          </a:xfrm>
          <a:prstGeom prst="rect">
            <a:avLst/>
          </a:prstGeom>
          <a:noFill/>
        </p:spPr>
        <p:txBody>
          <a:bodyPr wrap="square">
            <a:spAutoFit/>
          </a:bodyPr>
          <a:lstStyle/>
          <a:p>
            <a:r>
              <a:rPr lang="en-US" b="1" dirty="0"/>
              <a:t>			Locking and Concurrency Control</a:t>
            </a:r>
            <a:endParaRPr lang="en-IN" b="1" dirty="0"/>
          </a:p>
        </p:txBody>
      </p:sp>
    </p:spTree>
    <p:extLst>
      <p:ext uri="{BB962C8B-B14F-4D97-AF65-F5344CB8AC3E}">
        <p14:creationId xmlns:p14="http://schemas.microsoft.com/office/powerpoint/2010/main" val="9501612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9BBFA-3EBB-B977-E7BB-DBDF9974A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D776C-AE1C-9DCF-5BB0-1E753F036AE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5122" name="Picture 2" descr="Locking Techniques in DBMS - CSVeda">
            <a:extLst>
              <a:ext uri="{FF2B5EF4-FFF2-40B4-BE49-F238E27FC236}">
                <a16:creationId xmlns:a16="http://schemas.microsoft.com/office/drawing/2014/main" id="{E4871D74-6625-4D51-7E85-5F59D5F2B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554" y="2294510"/>
            <a:ext cx="6700603" cy="3671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CC8813-9C39-52BA-BE6D-B9DF468E91A4}"/>
              </a:ext>
            </a:extLst>
          </p:cNvPr>
          <p:cNvSpPr txBox="1"/>
          <p:nvPr/>
        </p:nvSpPr>
        <p:spPr>
          <a:xfrm>
            <a:off x="1986196" y="1284369"/>
            <a:ext cx="6100996" cy="369332"/>
          </a:xfrm>
          <a:prstGeom prst="rect">
            <a:avLst/>
          </a:prstGeom>
          <a:noFill/>
        </p:spPr>
        <p:txBody>
          <a:bodyPr wrap="square">
            <a:spAutoFit/>
          </a:bodyPr>
          <a:lstStyle/>
          <a:p>
            <a:r>
              <a:rPr lang="en-US" b="1" dirty="0"/>
              <a:t>			Locking and Concurrency Control</a:t>
            </a:r>
            <a:endParaRPr lang="en-IN" b="1" dirty="0"/>
          </a:p>
        </p:txBody>
      </p:sp>
    </p:spTree>
    <p:extLst>
      <p:ext uri="{BB962C8B-B14F-4D97-AF65-F5344CB8AC3E}">
        <p14:creationId xmlns:p14="http://schemas.microsoft.com/office/powerpoint/2010/main" val="6604281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DDFB1-C430-4311-6BA6-C922331DB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E696B-106F-0003-3D5F-432B10D4B91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DFDC6407-C41B-1708-99F6-D112C3AE6D4E}"/>
              </a:ext>
            </a:extLst>
          </p:cNvPr>
          <p:cNvSpPr txBox="1"/>
          <p:nvPr/>
        </p:nvSpPr>
        <p:spPr>
          <a:xfrm>
            <a:off x="1221697" y="1502686"/>
            <a:ext cx="7697450" cy="2585323"/>
          </a:xfrm>
          <a:prstGeom prst="rect">
            <a:avLst/>
          </a:prstGeom>
          <a:noFill/>
        </p:spPr>
        <p:txBody>
          <a:bodyPr wrap="square">
            <a:spAutoFit/>
          </a:bodyPr>
          <a:lstStyle/>
          <a:p>
            <a:pPr>
              <a:buNone/>
            </a:pPr>
            <a:r>
              <a:rPr lang="en-US" b="1" dirty="0"/>
              <a:t>Types of Locks</a:t>
            </a:r>
          </a:p>
          <a:p>
            <a:pPr>
              <a:buNone/>
            </a:pPr>
            <a:endParaRPr lang="en-US" b="1" dirty="0"/>
          </a:p>
          <a:p>
            <a:pPr marL="342900" indent="-342900">
              <a:buAutoNum type="arabicPeriod"/>
            </a:pPr>
            <a:r>
              <a:rPr lang="en-US" b="1" dirty="0"/>
              <a:t>Shared Lock (S-Lock) / Read Lock</a:t>
            </a:r>
          </a:p>
          <a:p>
            <a:pPr marL="342900" indent="-342900">
              <a:buAutoNum type="arabicPeriod"/>
            </a:pPr>
            <a:endParaRPr lang="en-US" b="1" dirty="0"/>
          </a:p>
          <a:p>
            <a:pPr>
              <a:buFont typeface="Arial" panose="020B0604020202020204" pitchFamily="34" charset="0"/>
              <a:buChar char="•"/>
            </a:pPr>
            <a:r>
              <a:rPr lang="en-US" dirty="0"/>
              <a:t>Allows </a:t>
            </a:r>
            <a:r>
              <a:rPr lang="en-US" b="1" dirty="0"/>
              <a:t>multiple transactions</a:t>
            </a:r>
            <a:r>
              <a:rPr lang="en-US" dirty="0"/>
              <a:t> to read the same data item.</a:t>
            </a:r>
          </a:p>
          <a:p>
            <a:pPr>
              <a:buFont typeface="Arial" panose="020B0604020202020204" pitchFamily="34" charset="0"/>
              <a:buChar char="•"/>
            </a:pPr>
            <a:r>
              <a:rPr lang="en-US" dirty="0"/>
              <a:t>But no transaction is allowed to modify it.</a:t>
            </a:r>
          </a:p>
          <a:p>
            <a:pPr>
              <a:buFont typeface="Arial" panose="020B0604020202020204" pitchFamily="34" charset="0"/>
              <a:buChar char="•"/>
            </a:pPr>
            <a:endParaRPr lang="en-US" dirty="0"/>
          </a:p>
          <a:p>
            <a:pPr>
              <a:buNone/>
            </a:pPr>
            <a:r>
              <a:rPr lang="en-US" dirty="0"/>
              <a:t>📌 Example:</a:t>
            </a:r>
            <a:br>
              <a:rPr lang="en-US" dirty="0"/>
            </a:br>
            <a:r>
              <a:rPr lang="en-US" dirty="0"/>
              <a:t>Two users reading account balance → allowed.</a:t>
            </a:r>
          </a:p>
        </p:txBody>
      </p:sp>
      <p:sp>
        <p:nvSpPr>
          <p:cNvPr id="8" name="TextBox 7">
            <a:extLst>
              <a:ext uri="{FF2B5EF4-FFF2-40B4-BE49-F238E27FC236}">
                <a16:creationId xmlns:a16="http://schemas.microsoft.com/office/drawing/2014/main" id="{2A87071E-131B-6714-F20E-664B55978FDC}"/>
              </a:ext>
            </a:extLst>
          </p:cNvPr>
          <p:cNvSpPr txBox="1"/>
          <p:nvPr/>
        </p:nvSpPr>
        <p:spPr>
          <a:xfrm>
            <a:off x="1221697" y="4459335"/>
            <a:ext cx="8342027" cy="1754326"/>
          </a:xfrm>
          <a:prstGeom prst="rect">
            <a:avLst/>
          </a:prstGeom>
          <a:noFill/>
        </p:spPr>
        <p:txBody>
          <a:bodyPr wrap="square">
            <a:spAutoFit/>
          </a:bodyPr>
          <a:lstStyle/>
          <a:p>
            <a:pPr>
              <a:buNone/>
            </a:pPr>
            <a:r>
              <a:rPr lang="en-US" b="1" dirty="0"/>
              <a:t>2. Exclusive Lock (X-Lock) / Write Lock</a:t>
            </a:r>
          </a:p>
          <a:p>
            <a:pPr>
              <a:buNone/>
            </a:pPr>
            <a:endParaRPr lang="en-US" b="1" dirty="0"/>
          </a:p>
          <a:p>
            <a:pPr>
              <a:buFont typeface="Arial" panose="020B0604020202020204" pitchFamily="34" charset="0"/>
              <a:buChar char="•"/>
            </a:pPr>
            <a:r>
              <a:rPr lang="en-US" dirty="0"/>
              <a:t>Only </a:t>
            </a:r>
            <a:r>
              <a:rPr lang="en-US" b="1" dirty="0"/>
              <a:t>one transaction</a:t>
            </a:r>
            <a:r>
              <a:rPr lang="en-US" dirty="0"/>
              <a:t> can hold the lock.</a:t>
            </a:r>
          </a:p>
          <a:p>
            <a:pPr>
              <a:buFont typeface="Arial" panose="020B0604020202020204" pitchFamily="34" charset="0"/>
              <a:buChar char="•"/>
            </a:pPr>
            <a:r>
              <a:rPr lang="en-US" dirty="0"/>
              <a:t>No other transaction can read or write the locked data.</a:t>
            </a:r>
          </a:p>
          <a:p>
            <a:pPr>
              <a:buNone/>
            </a:pPr>
            <a:r>
              <a:rPr lang="en-US" dirty="0"/>
              <a:t>📌 Example:</a:t>
            </a:r>
            <a:br>
              <a:rPr lang="en-US" dirty="0"/>
            </a:br>
            <a:r>
              <a:rPr lang="en-US" dirty="0"/>
              <a:t>When updating a balance, only one transaction can access that row.</a:t>
            </a:r>
          </a:p>
        </p:txBody>
      </p:sp>
      <p:sp>
        <p:nvSpPr>
          <p:cNvPr id="9" name="TextBox 8">
            <a:extLst>
              <a:ext uri="{FF2B5EF4-FFF2-40B4-BE49-F238E27FC236}">
                <a16:creationId xmlns:a16="http://schemas.microsoft.com/office/drawing/2014/main" id="{CC988267-47FC-DADE-D19B-2E00ACF7F42C}"/>
              </a:ext>
            </a:extLst>
          </p:cNvPr>
          <p:cNvSpPr txBox="1"/>
          <p:nvPr/>
        </p:nvSpPr>
        <p:spPr>
          <a:xfrm>
            <a:off x="2031167" y="1014546"/>
            <a:ext cx="6100996" cy="369332"/>
          </a:xfrm>
          <a:prstGeom prst="rect">
            <a:avLst/>
          </a:prstGeom>
          <a:noFill/>
        </p:spPr>
        <p:txBody>
          <a:bodyPr wrap="square">
            <a:spAutoFit/>
          </a:bodyPr>
          <a:lstStyle/>
          <a:p>
            <a:r>
              <a:rPr lang="en-US" b="1" dirty="0"/>
              <a:t>			Locking and Concurrency Control</a:t>
            </a:r>
            <a:endParaRPr lang="en-IN" b="1" dirty="0"/>
          </a:p>
        </p:txBody>
      </p:sp>
    </p:spTree>
    <p:extLst>
      <p:ext uri="{BB962C8B-B14F-4D97-AF65-F5344CB8AC3E}">
        <p14:creationId xmlns:p14="http://schemas.microsoft.com/office/powerpoint/2010/main" val="3729171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DE49-9E65-B866-4C60-29AEF86F0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BE7BF-BB01-3802-60D6-E4DFAF1AF2E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3A34E47A-97FB-BB4D-DE56-767B0D5702D1}"/>
              </a:ext>
            </a:extLst>
          </p:cNvPr>
          <p:cNvSpPr txBox="1"/>
          <p:nvPr/>
        </p:nvSpPr>
        <p:spPr>
          <a:xfrm>
            <a:off x="1131757" y="884500"/>
            <a:ext cx="5343994" cy="369332"/>
          </a:xfrm>
          <a:prstGeom prst="rect">
            <a:avLst/>
          </a:prstGeom>
          <a:noFill/>
        </p:spPr>
        <p:txBody>
          <a:bodyPr wrap="square">
            <a:spAutoFit/>
          </a:bodyPr>
          <a:lstStyle/>
          <a:p>
            <a:pPr fontAlgn="base"/>
            <a:r>
              <a:rPr lang="en-US" b="1" dirty="0"/>
              <a:t>						</a:t>
            </a:r>
            <a:endParaRPr lang="en-US" dirty="0"/>
          </a:p>
        </p:txBody>
      </p:sp>
      <p:sp>
        <p:nvSpPr>
          <p:cNvPr id="5" name="TextBox 4">
            <a:extLst>
              <a:ext uri="{FF2B5EF4-FFF2-40B4-BE49-F238E27FC236}">
                <a16:creationId xmlns:a16="http://schemas.microsoft.com/office/drawing/2014/main" id="{E68C500F-0B31-38FF-F0E0-7F26350EF2A0}"/>
              </a:ext>
            </a:extLst>
          </p:cNvPr>
          <p:cNvSpPr txBox="1"/>
          <p:nvPr/>
        </p:nvSpPr>
        <p:spPr>
          <a:xfrm>
            <a:off x="2031167" y="1014546"/>
            <a:ext cx="6100996" cy="369332"/>
          </a:xfrm>
          <a:prstGeom prst="rect">
            <a:avLst/>
          </a:prstGeom>
          <a:noFill/>
        </p:spPr>
        <p:txBody>
          <a:bodyPr wrap="square">
            <a:spAutoFit/>
          </a:bodyPr>
          <a:lstStyle/>
          <a:p>
            <a:r>
              <a:rPr lang="en-US" b="1" dirty="0"/>
              <a:t>			Locking and Concurrency Control</a:t>
            </a:r>
            <a:endParaRPr lang="en-IN" b="1" dirty="0"/>
          </a:p>
        </p:txBody>
      </p:sp>
      <p:sp>
        <p:nvSpPr>
          <p:cNvPr id="7" name="TextBox 6">
            <a:extLst>
              <a:ext uri="{FF2B5EF4-FFF2-40B4-BE49-F238E27FC236}">
                <a16:creationId xmlns:a16="http://schemas.microsoft.com/office/drawing/2014/main" id="{C6554C7D-5B0F-0BFF-A21C-A973A0DED240}"/>
              </a:ext>
            </a:extLst>
          </p:cNvPr>
          <p:cNvSpPr txBox="1"/>
          <p:nvPr/>
        </p:nvSpPr>
        <p:spPr>
          <a:xfrm>
            <a:off x="1101777" y="1675391"/>
            <a:ext cx="7757410" cy="3416320"/>
          </a:xfrm>
          <a:prstGeom prst="rect">
            <a:avLst/>
          </a:prstGeom>
          <a:noFill/>
        </p:spPr>
        <p:txBody>
          <a:bodyPr wrap="square">
            <a:spAutoFit/>
          </a:bodyPr>
          <a:lstStyle/>
          <a:p>
            <a:pPr>
              <a:buNone/>
            </a:pPr>
            <a:r>
              <a:rPr lang="en-US" b="1" dirty="0"/>
              <a:t>Two-Phase Locking (2PL)</a:t>
            </a:r>
          </a:p>
          <a:p>
            <a:pPr>
              <a:buNone/>
            </a:pPr>
            <a:endParaRPr lang="en-US" b="1" dirty="0"/>
          </a:p>
          <a:p>
            <a:pPr>
              <a:buNone/>
            </a:pPr>
            <a:r>
              <a:rPr lang="en-US" dirty="0"/>
              <a:t>A standard protocol used by most RDBMS to maintain </a:t>
            </a:r>
            <a:r>
              <a:rPr lang="en-US" b="1" dirty="0"/>
              <a:t>serializability</a:t>
            </a:r>
            <a:r>
              <a:rPr lang="en-US" dirty="0"/>
              <a:t>.</a:t>
            </a:r>
          </a:p>
          <a:p>
            <a:pPr>
              <a:buNone/>
            </a:pPr>
            <a:endParaRPr lang="en-US" dirty="0"/>
          </a:p>
          <a:p>
            <a:pPr>
              <a:buNone/>
            </a:pPr>
            <a:r>
              <a:rPr lang="en-US" b="1" dirty="0"/>
              <a:t>Phase 1: Growing Phase</a:t>
            </a:r>
          </a:p>
          <a:p>
            <a:pPr>
              <a:buNone/>
            </a:pPr>
            <a:endParaRPr lang="en-US" b="1" dirty="0"/>
          </a:p>
          <a:p>
            <a:pPr>
              <a:buNone/>
            </a:pPr>
            <a:r>
              <a:rPr lang="en-US" dirty="0"/>
              <a:t>Transaction </a:t>
            </a:r>
            <a:r>
              <a:rPr lang="en-US" b="1" dirty="0"/>
              <a:t>acquires</a:t>
            </a:r>
            <a:r>
              <a:rPr lang="en-US" dirty="0"/>
              <a:t> locks but cannot release any.</a:t>
            </a:r>
          </a:p>
          <a:p>
            <a:pPr>
              <a:buNone/>
            </a:pPr>
            <a:endParaRPr lang="en-US" dirty="0"/>
          </a:p>
          <a:p>
            <a:pPr>
              <a:buNone/>
            </a:pPr>
            <a:r>
              <a:rPr lang="en-US" b="1" dirty="0"/>
              <a:t>Phase 2: Shrinking Phase</a:t>
            </a:r>
          </a:p>
          <a:p>
            <a:pPr>
              <a:buNone/>
            </a:pPr>
            <a:endParaRPr lang="en-US" b="1" dirty="0"/>
          </a:p>
          <a:p>
            <a:pPr>
              <a:buNone/>
            </a:pPr>
            <a:r>
              <a:rPr lang="en-US" dirty="0"/>
              <a:t>Transaction </a:t>
            </a:r>
            <a:r>
              <a:rPr lang="en-US" b="1" dirty="0"/>
              <a:t>releases</a:t>
            </a:r>
            <a:r>
              <a:rPr lang="en-US" dirty="0"/>
              <a:t> locks and cannot acquire new ones.</a:t>
            </a:r>
          </a:p>
          <a:p>
            <a:pPr>
              <a:buNone/>
            </a:pPr>
            <a:r>
              <a:rPr lang="en-US" dirty="0"/>
              <a:t>This ensures consistency and prevents interleaving issues.</a:t>
            </a:r>
          </a:p>
        </p:txBody>
      </p:sp>
    </p:spTree>
    <p:extLst>
      <p:ext uri="{BB962C8B-B14F-4D97-AF65-F5344CB8AC3E}">
        <p14:creationId xmlns:p14="http://schemas.microsoft.com/office/powerpoint/2010/main" val="19187652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DAA06-2BC5-2FC5-5FF7-94A9F3101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5E050-A634-78EA-5FC5-B9C278337BB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A6F78933-8A54-0A05-DF6A-796E8E5EE6EB}"/>
              </a:ext>
            </a:extLst>
          </p:cNvPr>
          <p:cNvSpPr txBox="1"/>
          <p:nvPr/>
        </p:nvSpPr>
        <p:spPr>
          <a:xfrm>
            <a:off x="1116766" y="2068723"/>
            <a:ext cx="8042223" cy="2862322"/>
          </a:xfrm>
          <a:prstGeom prst="rect">
            <a:avLst/>
          </a:prstGeom>
          <a:noFill/>
        </p:spPr>
        <p:txBody>
          <a:bodyPr wrap="square">
            <a:spAutoFit/>
          </a:bodyPr>
          <a:lstStyle/>
          <a:p>
            <a:pPr>
              <a:buNone/>
            </a:pPr>
            <a:r>
              <a:rPr lang="en-US" b="1" dirty="0"/>
              <a:t>Lock Granularity</a:t>
            </a:r>
          </a:p>
          <a:p>
            <a:pPr>
              <a:buNone/>
            </a:pPr>
            <a:endParaRPr lang="en-US" b="1" dirty="0"/>
          </a:p>
          <a:p>
            <a:pPr>
              <a:buNone/>
            </a:pPr>
            <a:r>
              <a:rPr lang="en-US" dirty="0"/>
              <a:t>The </a:t>
            </a:r>
            <a:r>
              <a:rPr lang="en-US" b="1" dirty="0"/>
              <a:t>level at which the lock is applied</a:t>
            </a:r>
            <a:r>
              <a:rPr lang="en-US" dirty="0"/>
              <a:t>.</a:t>
            </a:r>
          </a:p>
          <a:p>
            <a:pPr>
              <a:buNone/>
            </a:pPr>
            <a:endParaRPr lang="en-US" dirty="0"/>
          </a:p>
          <a:p>
            <a:pPr>
              <a:buFont typeface="+mj-lt"/>
              <a:buAutoNum type="arabicPeriod"/>
            </a:pPr>
            <a:r>
              <a:rPr lang="en-US" b="1" dirty="0"/>
              <a:t>Row-level lock</a:t>
            </a:r>
            <a:r>
              <a:rPr lang="en-US" dirty="0"/>
              <a:t> – locks individual rows</a:t>
            </a:r>
          </a:p>
          <a:p>
            <a:pPr>
              <a:buFont typeface="+mj-lt"/>
              <a:buAutoNum type="arabicPeriod"/>
            </a:pPr>
            <a:r>
              <a:rPr lang="en-US" b="1" dirty="0"/>
              <a:t>Page-level lock</a:t>
            </a:r>
            <a:r>
              <a:rPr lang="en-US" dirty="0"/>
              <a:t> – locks a page (block of rows)</a:t>
            </a:r>
          </a:p>
          <a:p>
            <a:pPr>
              <a:buFont typeface="+mj-lt"/>
              <a:buAutoNum type="arabicPeriod"/>
            </a:pPr>
            <a:r>
              <a:rPr lang="en-US" b="1" dirty="0"/>
              <a:t>Table-level lock</a:t>
            </a:r>
            <a:r>
              <a:rPr lang="en-US" dirty="0"/>
              <a:t> – locks entire table</a:t>
            </a:r>
          </a:p>
          <a:p>
            <a:pPr>
              <a:buFont typeface="+mj-lt"/>
              <a:buAutoNum type="arabicPeriod"/>
            </a:pPr>
            <a:r>
              <a:rPr lang="en-US" b="1" dirty="0"/>
              <a:t>Database-level lock</a:t>
            </a:r>
            <a:r>
              <a:rPr lang="en-US" dirty="0"/>
              <a:t> – very rare; entire DB locked</a:t>
            </a:r>
          </a:p>
          <a:p>
            <a:pPr>
              <a:buFont typeface="+mj-lt"/>
              <a:buAutoNum type="arabicPeriod"/>
            </a:pPr>
            <a:endParaRPr lang="en-US" dirty="0"/>
          </a:p>
          <a:p>
            <a:pPr>
              <a:buNone/>
            </a:pPr>
            <a:r>
              <a:rPr lang="en-US" dirty="0"/>
              <a:t>More granularity → higher concurrency but higher overhead.</a:t>
            </a:r>
          </a:p>
        </p:txBody>
      </p:sp>
      <p:sp>
        <p:nvSpPr>
          <p:cNvPr id="7" name="TextBox 6">
            <a:extLst>
              <a:ext uri="{FF2B5EF4-FFF2-40B4-BE49-F238E27FC236}">
                <a16:creationId xmlns:a16="http://schemas.microsoft.com/office/drawing/2014/main" id="{B4ACCC0C-889C-4E4C-D10C-93B5537F6966}"/>
              </a:ext>
            </a:extLst>
          </p:cNvPr>
          <p:cNvSpPr txBox="1"/>
          <p:nvPr/>
        </p:nvSpPr>
        <p:spPr>
          <a:xfrm>
            <a:off x="1986196" y="1329339"/>
            <a:ext cx="6100996" cy="369332"/>
          </a:xfrm>
          <a:prstGeom prst="rect">
            <a:avLst/>
          </a:prstGeom>
          <a:noFill/>
        </p:spPr>
        <p:txBody>
          <a:bodyPr wrap="square">
            <a:spAutoFit/>
          </a:bodyPr>
          <a:lstStyle/>
          <a:p>
            <a:r>
              <a:rPr lang="en-US" b="1" dirty="0"/>
              <a:t>			Locking and Concurrency Control</a:t>
            </a:r>
            <a:endParaRPr lang="en-IN" b="1" dirty="0"/>
          </a:p>
        </p:txBody>
      </p:sp>
    </p:spTree>
    <p:extLst>
      <p:ext uri="{BB962C8B-B14F-4D97-AF65-F5344CB8AC3E}">
        <p14:creationId xmlns:p14="http://schemas.microsoft.com/office/powerpoint/2010/main" val="1090072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2AF4-1DA7-AFCE-68BE-E207B1843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6B122-18FF-E50D-718D-019152DD8FE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4B516988-16B6-CEBC-824C-83D0C1516690}"/>
              </a:ext>
            </a:extLst>
          </p:cNvPr>
          <p:cNvSpPr txBox="1"/>
          <p:nvPr/>
        </p:nvSpPr>
        <p:spPr>
          <a:xfrm>
            <a:off x="1986196" y="1329339"/>
            <a:ext cx="6100996" cy="369332"/>
          </a:xfrm>
          <a:prstGeom prst="rect">
            <a:avLst/>
          </a:prstGeom>
          <a:noFill/>
        </p:spPr>
        <p:txBody>
          <a:bodyPr wrap="square">
            <a:spAutoFit/>
          </a:bodyPr>
          <a:lstStyle/>
          <a:p>
            <a:r>
              <a:rPr lang="en-US" b="1" dirty="0"/>
              <a:t>			Locking and Concurrency Control</a:t>
            </a:r>
            <a:endParaRPr lang="en-IN" b="1" dirty="0"/>
          </a:p>
        </p:txBody>
      </p:sp>
      <p:sp>
        <p:nvSpPr>
          <p:cNvPr id="4" name="TextBox 3">
            <a:extLst>
              <a:ext uri="{FF2B5EF4-FFF2-40B4-BE49-F238E27FC236}">
                <a16:creationId xmlns:a16="http://schemas.microsoft.com/office/drawing/2014/main" id="{99EC4AB4-7598-E1CC-9CB7-CD5B5F36B471}"/>
              </a:ext>
            </a:extLst>
          </p:cNvPr>
          <p:cNvSpPr txBox="1"/>
          <p:nvPr/>
        </p:nvSpPr>
        <p:spPr>
          <a:xfrm>
            <a:off x="1206708" y="2185695"/>
            <a:ext cx="7757410" cy="3416320"/>
          </a:xfrm>
          <a:prstGeom prst="rect">
            <a:avLst/>
          </a:prstGeom>
          <a:noFill/>
        </p:spPr>
        <p:txBody>
          <a:bodyPr wrap="square">
            <a:spAutoFit/>
          </a:bodyPr>
          <a:lstStyle/>
          <a:p>
            <a:pPr>
              <a:buNone/>
            </a:pPr>
            <a:r>
              <a:rPr lang="en-US" b="1" dirty="0"/>
              <a:t>Problems in Concurrency (Why locking is required?)</a:t>
            </a:r>
          </a:p>
          <a:p>
            <a:pPr>
              <a:buNone/>
            </a:pPr>
            <a:endParaRPr lang="en-US" b="1" dirty="0"/>
          </a:p>
          <a:p>
            <a:pPr>
              <a:buNone/>
            </a:pPr>
            <a:r>
              <a:rPr lang="en-US" b="1" dirty="0"/>
              <a:t>1. Lost Update</a:t>
            </a:r>
          </a:p>
          <a:p>
            <a:pPr>
              <a:buNone/>
            </a:pPr>
            <a:r>
              <a:rPr lang="en-US" dirty="0"/>
              <a:t>Two transactions update the same data, and one overwrites the other's update.</a:t>
            </a:r>
          </a:p>
          <a:p>
            <a:pPr>
              <a:buNone/>
            </a:pPr>
            <a:r>
              <a:rPr lang="en-US" b="1" dirty="0"/>
              <a:t>2. Dirty Read</a:t>
            </a:r>
          </a:p>
          <a:p>
            <a:pPr>
              <a:buNone/>
            </a:pPr>
            <a:r>
              <a:rPr lang="en-US" dirty="0"/>
              <a:t>A transaction reads uncommitted data of another transaction.</a:t>
            </a:r>
          </a:p>
          <a:p>
            <a:pPr>
              <a:buNone/>
            </a:pPr>
            <a:r>
              <a:rPr lang="en-US" b="1" dirty="0"/>
              <a:t>3. Non-Repeatable Read</a:t>
            </a:r>
          </a:p>
          <a:p>
            <a:pPr>
              <a:buNone/>
            </a:pPr>
            <a:r>
              <a:rPr lang="en-US" dirty="0"/>
              <a:t>The same query within a transaction gives different results because another transaction updated the data.</a:t>
            </a:r>
          </a:p>
          <a:p>
            <a:pPr>
              <a:buNone/>
            </a:pPr>
            <a:r>
              <a:rPr lang="en-US" b="1" dirty="0"/>
              <a:t>4. Phantom Read</a:t>
            </a:r>
          </a:p>
          <a:p>
            <a:pPr>
              <a:buNone/>
            </a:pPr>
            <a:r>
              <a:rPr lang="en-US" dirty="0"/>
              <a:t>New rows appear when the same query is run again in a transaction.</a:t>
            </a:r>
          </a:p>
        </p:txBody>
      </p:sp>
    </p:spTree>
    <p:extLst>
      <p:ext uri="{BB962C8B-B14F-4D97-AF65-F5344CB8AC3E}">
        <p14:creationId xmlns:p14="http://schemas.microsoft.com/office/powerpoint/2010/main" val="40630042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9D27-5380-B092-5F40-66D0ADCA9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B017B-F217-A84D-BD4D-40ADC1BE355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442E973F-15C0-2C77-71F6-16F5B52440AC}"/>
              </a:ext>
            </a:extLst>
          </p:cNvPr>
          <p:cNvSpPr txBox="1"/>
          <p:nvPr/>
        </p:nvSpPr>
        <p:spPr>
          <a:xfrm>
            <a:off x="1986196" y="1329339"/>
            <a:ext cx="6100996" cy="369332"/>
          </a:xfrm>
          <a:prstGeom prst="rect">
            <a:avLst/>
          </a:prstGeom>
          <a:noFill/>
        </p:spPr>
        <p:txBody>
          <a:bodyPr wrap="square">
            <a:spAutoFit/>
          </a:bodyPr>
          <a:lstStyle/>
          <a:p>
            <a:r>
              <a:rPr lang="en-US" b="1" dirty="0"/>
              <a:t>			Locking and Concurrency Control</a:t>
            </a:r>
            <a:endParaRPr lang="en-IN" b="1" dirty="0"/>
          </a:p>
        </p:txBody>
      </p:sp>
      <p:sp>
        <p:nvSpPr>
          <p:cNvPr id="4" name="TextBox 3">
            <a:extLst>
              <a:ext uri="{FF2B5EF4-FFF2-40B4-BE49-F238E27FC236}">
                <a16:creationId xmlns:a16="http://schemas.microsoft.com/office/drawing/2014/main" id="{8F28CC3C-41D9-E42A-1DAB-E19E44299EFA}"/>
              </a:ext>
            </a:extLst>
          </p:cNvPr>
          <p:cNvSpPr txBox="1"/>
          <p:nvPr/>
        </p:nvSpPr>
        <p:spPr>
          <a:xfrm>
            <a:off x="966865" y="1953028"/>
            <a:ext cx="7712440" cy="3416320"/>
          </a:xfrm>
          <a:prstGeom prst="rect">
            <a:avLst/>
          </a:prstGeom>
          <a:noFill/>
        </p:spPr>
        <p:txBody>
          <a:bodyPr wrap="square">
            <a:spAutoFit/>
          </a:bodyPr>
          <a:lstStyle/>
          <a:p>
            <a:pPr>
              <a:buNone/>
            </a:pPr>
            <a:r>
              <a:rPr lang="en-US" b="1" dirty="0"/>
              <a:t>Deadlock</a:t>
            </a:r>
          </a:p>
          <a:p>
            <a:pPr>
              <a:buNone/>
            </a:pPr>
            <a:endParaRPr lang="en-US" b="1" dirty="0"/>
          </a:p>
          <a:p>
            <a:pPr>
              <a:buNone/>
            </a:pPr>
            <a:r>
              <a:rPr lang="en-US" dirty="0"/>
              <a:t>Occurs when two or more transactions wait for each other’s locks, and none can proceed.</a:t>
            </a:r>
          </a:p>
          <a:p>
            <a:pPr>
              <a:buNone/>
            </a:pPr>
            <a:r>
              <a:rPr lang="en-US" b="1" dirty="0"/>
              <a:t>Example:</a:t>
            </a:r>
          </a:p>
          <a:p>
            <a:pPr>
              <a:buFont typeface="Arial" panose="020B0604020202020204" pitchFamily="34" charset="0"/>
              <a:buChar char="•"/>
            </a:pPr>
            <a:r>
              <a:rPr lang="en-US" dirty="0"/>
              <a:t>T1 locks Row A, waits for Row B</a:t>
            </a:r>
          </a:p>
          <a:p>
            <a:pPr>
              <a:buFont typeface="Arial" panose="020B0604020202020204" pitchFamily="34" charset="0"/>
              <a:buChar char="•"/>
            </a:pPr>
            <a:r>
              <a:rPr lang="en-US" dirty="0"/>
              <a:t>T2 locks Row B, waits for Row A</a:t>
            </a:r>
          </a:p>
          <a:p>
            <a:pPr>
              <a:buNone/>
            </a:pPr>
            <a:r>
              <a:rPr lang="en-US" dirty="0"/>
              <a:t>DBMS must detect or prevent deadlocks.</a:t>
            </a:r>
          </a:p>
          <a:p>
            <a:pPr>
              <a:buNone/>
            </a:pPr>
            <a:r>
              <a:rPr lang="en-US" b="1" dirty="0"/>
              <a:t>Deadlock Handling</a:t>
            </a:r>
          </a:p>
          <a:p>
            <a:pPr>
              <a:buFont typeface="+mj-lt"/>
              <a:buAutoNum type="arabicPeriod"/>
            </a:pPr>
            <a:r>
              <a:rPr lang="en-US" b="1" dirty="0"/>
              <a:t>Deadlock Detection &amp; Timeout</a:t>
            </a:r>
            <a:r>
              <a:rPr lang="en-US" dirty="0"/>
              <a:t> (RDBMS auto-detects and rolls back one transaction)</a:t>
            </a:r>
          </a:p>
          <a:p>
            <a:pPr>
              <a:buFont typeface="+mj-lt"/>
              <a:buAutoNum type="arabicPeriod"/>
            </a:pPr>
            <a:r>
              <a:rPr lang="en-US" b="1" dirty="0"/>
              <a:t>Deadlock Prevention</a:t>
            </a:r>
            <a:r>
              <a:rPr lang="en-US" dirty="0"/>
              <a:t> (ordering of resources)</a:t>
            </a:r>
          </a:p>
        </p:txBody>
      </p:sp>
    </p:spTree>
    <p:extLst>
      <p:ext uri="{BB962C8B-B14F-4D97-AF65-F5344CB8AC3E}">
        <p14:creationId xmlns:p14="http://schemas.microsoft.com/office/powerpoint/2010/main" val="318304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DA44-DB5E-BFEC-15DC-6537EED9A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43D0C-03BC-8E00-FCCF-7934E3F6DFCA}"/>
              </a:ext>
            </a:extLst>
          </p:cNvPr>
          <p:cNvSpPr>
            <a:spLocks noGrp="1"/>
          </p:cNvSpPr>
          <p:nvPr>
            <p:ph type="title"/>
          </p:nvPr>
        </p:nvSpPr>
        <p:spPr>
          <a:xfrm>
            <a:off x="-267045" y="129914"/>
            <a:ext cx="8596668" cy="70953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48F0BE1A-6BEE-D08E-1BEA-472ACF32A2CE}"/>
              </a:ext>
            </a:extLst>
          </p:cNvPr>
          <p:cNvSpPr txBox="1"/>
          <p:nvPr/>
        </p:nvSpPr>
        <p:spPr>
          <a:xfrm>
            <a:off x="712032" y="1104486"/>
            <a:ext cx="6100996" cy="369332"/>
          </a:xfrm>
          <a:prstGeom prst="rect">
            <a:avLst/>
          </a:prstGeom>
          <a:noFill/>
        </p:spPr>
        <p:txBody>
          <a:bodyPr wrap="square">
            <a:spAutoFit/>
          </a:bodyPr>
          <a:lstStyle/>
          <a:p>
            <a:pPr algn="ctr" fontAlgn="base">
              <a:buNone/>
            </a:pPr>
            <a:r>
              <a:rPr lang="en-IN" b="1" i="0" dirty="0">
                <a:solidFill>
                  <a:srgbClr val="333333"/>
                </a:solidFill>
                <a:effectLst/>
                <a:latin typeface="Roboto" panose="02000000000000000000" pitchFamily="2" charset="0"/>
              </a:rPr>
              <a:t>		Features of RDBMS</a:t>
            </a:r>
          </a:p>
        </p:txBody>
      </p:sp>
      <p:sp>
        <p:nvSpPr>
          <p:cNvPr id="6" name="TextBox 5">
            <a:extLst>
              <a:ext uri="{FF2B5EF4-FFF2-40B4-BE49-F238E27FC236}">
                <a16:creationId xmlns:a16="http://schemas.microsoft.com/office/drawing/2014/main" id="{378B5E3A-4697-9F2D-8BF8-6D338F84CB93}"/>
              </a:ext>
            </a:extLst>
          </p:cNvPr>
          <p:cNvSpPr txBox="1"/>
          <p:nvPr/>
        </p:nvSpPr>
        <p:spPr>
          <a:xfrm>
            <a:off x="577120" y="1669312"/>
            <a:ext cx="9990946" cy="3182923"/>
          </a:xfrm>
          <a:prstGeom prst="rect">
            <a:avLst/>
          </a:prstGeom>
          <a:noFill/>
        </p:spPr>
        <p:txBody>
          <a:bodyPr wrap="square">
            <a:spAutoFit/>
          </a:bodyPr>
          <a:lstStyle/>
          <a:p>
            <a:pPr fontAlgn="base">
              <a:spcAft>
                <a:spcPts val="525"/>
              </a:spcAft>
              <a:buFont typeface="Arial" panose="020B0604020202020204" pitchFamily="34" charset="0"/>
              <a:buChar char="•"/>
            </a:pPr>
            <a:r>
              <a:rPr lang="en-US" dirty="0">
                <a:solidFill>
                  <a:srgbClr val="444444"/>
                </a:solidFill>
              </a:rPr>
              <a:t>Multiple users can concurrently access a database without the data integrity being compromised. </a:t>
            </a:r>
          </a:p>
          <a:p>
            <a:pPr fontAlgn="base">
              <a:spcAft>
                <a:spcPts val="525"/>
              </a:spcAft>
              <a:buFont typeface="Arial" panose="020B0604020202020204" pitchFamily="34" charset="0"/>
              <a:buChar char="•"/>
            </a:pPr>
            <a:r>
              <a:rPr lang="en-US" dirty="0">
                <a:solidFill>
                  <a:srgbClr val="444444"/>
                </a:solidFill>
              </a:rPr>
              <a:t>It provides security management since it is used mostly in enterprises.</a:t>
            </a:r>
          </a:p>
          <a:p>
            <a:pPr fontAlgn="base">
              <a:spcAft>
                <a:spcPts val="525"/>
              </a:spcAft>
              <a:buFont typeface="Arial" panose="020B0604020202020204" pitchFamily="34" charset="0"/>
              <a:buChar char="•"/>
            </a:pPr>
            <a:r>
              <a:rPr lang="en-US" dirty="0">
                <a:solidFill>
                  <a:srgbClr val="444444"/>
                </a:solidFill>
              </a:rPr>
              <a:t>It supports the work of database administrators who must manage and monitor database activity. With the help of utilities, data loading, and database backup are automated. </a:t>
            </a:r>
          </a:p>
          <a:p>
            <a:pPr fontAlgn="base">
              <a:spcAft>
                <a:spcPts val="525"/>
              </a:spcAft>
              <a:buFont typeface="Arial" panose="020B0604020202020204" pitchFamily="34" charset="0"/>
              <a:buChar char="•"/>
            </a:pPr>
            <a:r>
              <a:rPr lang="en-US" dirty="0">
                <a:solidFill>
                  <a:srgbClr val="444444"/>
                </a:solidFill>
              </a:rPr>
              <a:t>It manages log files that track system performance based on selected operational parameters. </a:t>
            </a:r>
          </a:p>
          <a:p>
            <a:pPr fontAlgn="base">
              <a:spcAft>
                <a:spcPts val="525"/>
              </a:spcAft>
              <a:buFont typeface="Arial" panose="020B0604020202020204" pitchFamily="34" charset="0"/>
              <a:buChar char="•"/>
            </a:pPr>
            <a:r>
              <a:rPr lang="en-US" dirty="0">
                <a:solidFill>
                  <a:srgbClr val="444444"/>
                </a:solidFill>
              </a:rPr>
              <a:t>It provides a graphical interface that helps database administrators visualize database activity. </a:t>
            </a:r>
          </a:p>
          <a:p>
            <a:pPr algn="l" fontAlgn="base">
              <a:spcAft>
                <a:spcPts val="525"/>
              </a:spcAft>
              <a:buFont typeface="Arial" panose="020B0604020202020204" pitchFamily="34" charset="0"/>
              <a:buChar char="•"/>
            </a:pPr>
            <a:endParaRPr lang="en-US" b="0" i="0" dirty="0">
              <a:solidFill>
                <a:srgbClr val="444444"/>
              </a:solidFill>
              <a:effectLst/>
            </a:endParaRPr>
          </a:p>
        </p:txBody>
      </p:sp>
    </p:spTree>
    <p:extLst>
      <p:ext uri="{BB962C8B-B14F-4D97-AF65-F5344CB8AC3E}">
        <p14:creationId xmlns:p14="http://schemas.microsoft.com/office/powerpoint/2010/main" val="19898831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5D914-29AF-51FA-4412-3682864ED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525B1-B772-CE0A-9318-589DC2068EE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36829E49-2F6F-71DD-4057-16AEFC836A79}"/>
              </a:ext>
            </a:extLst>
          </p:cNvPr>
          <p:cNvSpPr txBox="1"/>
          <p:nvPr/>
        </p:nvSpPr>
        <p:spPr>
          <a:xfrm>
            <a:off x="1986196" y="999555"/>
            <a:ext cx="6100996" cy="369332"/>
          </a:xfrm>
          <a:prstGeom prst="rect">
            <a:avLst/>
          </a:prstGeom>
          <a:noFill/>
        </p:spPr>
        <p:txBody>
          <a:bodyPr wrap="square">
            <a:spAutoFit/>
          </a:bodyPr>
          <a:lstStyle/>
          <a:p>
            <a:r>
              <a:rPr lang="en-US" b="1" dirty="0"/>
              <a:t>			Locking and Concurrency Control</a:t>
            </a:r>
            <a:endParaRPr lang="en-IN" b="1" dirty="0"/>
          </a:p>
        </p:txBody>
      </p:sp>
      <p:sp>
        <p:nvSpPr>
          <p:cNvPr id="4" name="TextBox 3">
            <a:extLst>
              <a:ext uri="{FF2B5EF4-FFF2-40B4-BE49-F238E27FC236}">
                <a16:creationId xmlns:a16="http://schemas.microsoft.com/office/drawing/2014/main" id="{C9189CA0-D046-20DC-6384-32220181D5C4}"/>
              </a:ext>
            </a:extLst>
          </p:cNvPr>
          <p:cNvSpPr txBox="1"/>
          <p:nvPr/>
        </p:nvSpPr>
        <p:spPr>
          <a:xfrm>
            <a:off x="831954" y="1575324"/>
            <a:ext cx="8132164" cy="5078313"/>
          </a:xfrm>
          <a:prstGeom prst="rect">
            <a:avLst/>
          </a:prstGeom>
          <a:noFill/>
        </p:spPr>
        <p:txBody>
          <a:bodyPr wrap="square">
            <a:spAutoFit/>
          </a:bodyPr>
          <a:lstStyle/>
          <a:p>
            <a:pPr>
              <a:buNone/>
            </a:pPr>
            <a:r>
              <a:rPr lang="en-IN" b="1" dirty="0"/>
              <a:t>Concurrency Control Techniques</a:t>
            </a:r>
          </a:p>
          <a:p>
            <a:pPr>
              <a:buNone/>
            </a:pPr>
            <a:endParaRPr lang="en-IN" b="1" dirty="0"/>
          </a:p>
          <a:p>
            <a:pPr>
              <a:buNone/>
            </a:pPr>
            <a:r>
              <a:rPr lang="en-IN" b="1" dirty="0"/>
              <a:t>✔️ 1. Lock-based Protocols</a:t>
            </a:r>
          </a:p>
          <a:p>
            <a:pPr>
              <a:buFont typeface="Arial" panose="020B0604020202020204" pitchFamily="34" charset="0"/>
              <a:buChar char="•"/>
            </a:pPr>
            <a:r>
              <a:rPr lang="en-IN" dirty="0"/>
              <a:t>Shared and Exclusive locks</a:t>
            </a:r>
          </a:p>
          <a:p>
            <a:pPr>
              <a:buFont typeface="Arial" panose="020B0604020202020204" pitchFamily="34" charset="0"/>
              <a:buChar char="•"/>
            </a:pPr>
            <a:r>
              <a:rPr lang="en-IN" dirty="0"/>
              <a:t>Two-Phase Locking (2PL)</a:t>
            </a:r>
          </a:p>
          <a:p>
            <a:pPr>
              <a:buFont typeface="Arial" panose="020B0604020202020204" pitchFamily="34" charset="0"/>
              <a:buChar char="•"/>
            </a:pPr>
            <a:endParaRPr lang="en-IN" dirty="0"/>
          </a:p>
          <a:p>
            <a:pPr>
              <a:buNone/>
            </a:pPr>
            <a:r>
              <a:rPr lang="en-IN" b="1" dirty="0"/>
              <a:t>✔️ 2. Timestamp-based Protocols</a:t>
            </a:r>
          </a:p>
          <a:p>
            <a:pPr>
              <a:buNone/>
            </a:pPr>
            <a:r>
              <a:rPr lang="en-IN" dirty="0"/>
              <a:t>Each transaction gets a timestamp. Older transactions get priority.</a:t>
            </a:r>
          </a:p>
          <a:p>
            <a:pPr>
              <a:buNone/>
            </a:pPr>
            <a:endParaRPr lang="en-IN" dirty="0"/>
          </a:p>
          <a:p>
            <a:pPr>
              <a:buNone/>
            </a:pPr>
            <a:r>
              <a:rPr lang="en-IN" b="1" dirty="0"/>
              <a:t>✔️ 3. Optimistic Concurrency Control (OCC)</a:t>
            </a:r>
          </a:p>
          <a:p>
            <a:pPr>
              <a:buFont typeface="Arial" panose="020B0604020202020204" pitchFamily="34" charset="0"/>
              <a:buChar char="•"/>
            </a:pPr>
            <a:r>
              <a:rPr lang="en-IN" dirty="0"/>
              <a:t>No locks during execution</a:t>
            </a:r>
          </a:p>
          <a:p>
            <a:pPr>
              <a:buFont typeface="Arial" panose="020B0604020202020204" pitchFamily="34" charset="0"/>
              <a:buChar char="•"/>
            </a:pPr>
            <a:r>
              <a:rPr lang="en-IN" dirty="0"/>
              <a:t>Validation at commit time</a:t>
            </a:r>
          </a:p>
          <a:p>
            <a:pPr>
              <a:buFont typeface="Arial" panose="020B0604020202020204" pitchFamily="34" charset="0"/>
              <a:buChar char="•"/>
            </a:pPr>
            <a:br>
              <a:rPr lang="en-IN" dirty="0"/>
            </a:br>
            <a:r>
              <a:rPr lang="en-IN" dirty="0"/>
              <a:t>Used in low-conflict systems (e.g., web apps)</a:t>
            </a:r>
          </a:p>
          <a:p>
            <a:pPr>
              <a:buNone/>
            </a:pPr>
            <a:r>
              <a:rPr lang="en-IN" b="1" dirty="0"/>
              <a:t>✔️ 4. </a:t>
            </a:r>
            <a:r>
              <a:rPr lang="en-IN" b="1" dirty="0" err="1"/>
              <a:t>Multiversion</a:t>
            </a:r>
            <a:r>
              <a:rPr lang="en-IN" b="1" dirty="0"/>
              <a:t> Concurrency Control (MVCC)</a:t>
            </a:r>
          </a:p>
          <a:p>
            <a:pPr>
              <a:buFont typeface="Arial" panose="020B0604020202020204" pitchFamily="34" charset="0"/>
              <a:buChar char="•"/>
            </a:pPr>
            <a:r>
              <a:rPr lang="en-IN" dirty="0"/>
              <a:t>Creates </a:t>
            </a:r>
            <a:r>
              <a:rPr lang="en-IN" b="1" dirty="0"/>
              <a:t>multiple versions</a:t>
            </a:r>
            <a:r>
              <a:rPr lang="en-IN" dirty="0"/>
              <a:t> of data</a:t>
            </a:r>
          </a:p>
          <a:p>
            <a:pPr>
              <a:buFont typeface="Arial" panose="020B0604020202020204" pitchFamily="34" charset="0"/>
              <a:buChar char="•"/>
            </a:pPr>
            <a:r>
              <a:rPr lang="en-IN" dirty="0"/>
              <a:t>Readers don’t block writers, and writers don’t block readers</a:t>
            </a:r>
            <a:br>
              <a:rPr lang="en-IN" dirty="0"/>
            </a:br>
            <a:r>
              <a:rPr lang="en-IN" dirty="0"/>
              <a:t>Used in PostgreSQL, Oracle, MySQL (</a:t>
            </a:r>
            <a:r>
              <a:rPr lang="en-IN" dirty="0" err="1"/>
              <a:t>InnoDB</a:t>
            </a:r>
            <a:r>
              <a:rPr lang="en-IN" dirty="0"/>
              <a:t>), etc.</a:t>
            </a:r>
          </a:p>
        </p:txBody>
      </p:sp>
    </p:spTree>
    <p:extLst>
      <p:ext uri="{BB962C8B-B14F-4D97-AF65-F5344CB8AC3E}">
        <p14:creationId xmlns:p14="http://schemas.microsoft.com/office/powerpoint/2010/main" val="14709601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27AB2-D660-1282-3A5A-258657307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E9D36-ABEC-1688-063D-84123C6FC68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ACA2618F-325C-7BF2-08D9-2DFB85A3C5B4}"/>
              </a:ext>
            </a:extLst>
          </p:cNvPr>
          <p:cNvSpPr txBox="1"/>
          <p:nvPr/>
        </p:nvSpPr>
        <p:spPr>
          <a:xfrm>
            <a:off x="1986196" y="1329339"/>
            <a:ext cx="6100996" cy="369332"/>
          </a:xfrm>
          <a:prstGeom prst="rect">
            <a:avLst/>
          </a:prstGeom>
          <a:noFill/>
        </p:spPr>
        <p:txBody>
          <a:bodyPr wrap="square">
            <a:spAutoFit/>
          </a:bodyPr>
          <a:lstStyle/>
          <a:p>
            <a:r>
              <a:rPr lang="en-US" b="1" dirty="0"/>
              <a:t>			Locking and Concurrency Control</a:t>
            </a:r>
            <a:endParaRPr lang="en-IN" b="1" dirty="0"/>
          </a:p>
        </p:txBody>
      </p:sp>
      <p:pic>
        <p:nvPicPr>
          <p:cNvPr id="4" name="Picture 3" descr="A screenshot of a computer">
            <a:extLst>
              <a:ext uri="{FF2B5EF4-FFF2-40B4-BE49-F238E27FC236}">
                <a16:creationId xmlns:a16="http://schemas.microsoft.com/office/drawing/2014/main" id="{57F840FD-B90A-46F2-A925-794093650560}"/>
              </a:ext>
            </a:extLst>
          </p:cNvPr>
          <p:cNvPicPr>
            <a:picLocks noChangeAspect="1"/>
          </p:cNvPicPr>
          <p:nvPr/>
        </p:nvPicPr>
        <p:blipFill>
          <a:blip r:embed="rId2"/>
          <a:stretch>
            <a:fillRect/>
          </a:stretch>
        </p:blipFill>
        <p:spPr>
          <a:xfrm>
            <a:off x="1210939" y="2135663"/>
            <a:ext cx="7611537" cy="2886478"/>
          </a:xfrm>
          <a:prstGeom prst="rect">
            <a:avLst/>
          </a:prstGeom>
        </p:spPr>
      </p:pic>
    </p:spTree>
    <p:extLst>
      <p:ext uri="{BB962C8B-B14F-4D97-AF65-F5344CB8AC3E}">
        <p14:creationId xmlns:p14="http://schemas.microsoft.com/office/powerpoint/2010/main" val="42127442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81C0A-8A40-5B25-3DC7-7335B2E4E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8E014-73EC-3ED0-5A8D-1483862B41E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025BC102-C918-9877-B91B-26CCC25820ED}"/>
              </a:ext>
            </a:extLst>
          </p:cNvPr>
          <p:cNvSpPr txBox="1"/>
          <p:nvPr/>
        </p:nvSpPr>
        <p:spPr>
          <a:xfrm>
            <a:off x="1986196" y="1329339"/>
            <a:ext cx="6100996" cy="369332"/>
          </a:xfrm>
          <a:prstGeom prst="rect">
            <a:avLst/>
          </a:prstGeom>
          <a:noFill/>
        </p:spPr>
        <p:txBody>
          <a:bodyPr wrap="square">
            <a:spAutoFit/>
          </a:bodyPr>
          <a:lstStyle/>
          <a:p>
            <a:r>
              <a:rPr lang="en-US" b="1" dirty="0"/>
              <a:t>						SQL</a:t>
            </a:r>
            <a:endParaRPr lang="en-IN" b="1" dirty="0"/>
          </a:p>
        </p:txBody>
      </p:sp>
      <p:pic>
        <p:nvPicPr>
          <p:cNvPr id="3" name="Picture 2">
            <a:extLst>
              <a:ext uri="{FF2B5EF4-FFF2-40B4-BE49-F238E27FC236}">
                <a16:creationId xmlns:a16="http://schemas.microsoft.com/office/drawing/2014/main" id="{10E17650-B8ED-2B27-1899-1A8FBE0AEB19}"/>
              </a:ext>
            </a:extLst>
          </p:cNvPr>
          <p:cNvPicPr>
            <a:picLocks noChangeAspect="1"/>
          </p:cNvPicPr>
          <p:nvPr/>
        </p:nvPicPr>
        <p:blipFill>
          <a:blip r:embed="rId2"/>
          <a:stretch>
            <a:fillRect/>
          </a:stretch>
        </p:blipFill>
        <p:spPr>
          <a:xfrm>
            <a:off x="1187624" y="1805247"/>
            <a:ext cx="7491681" cy="4639322"/>
          </a:xfrm>
          <a:prstGeom prst="rect">
            <a:avLst/>
          </a:prstGeom>
        </p:spPr>
      </p:pic>
    </p:spTree>
    <p:extLst>
      <p:ext uri="{BB962C8B-B14F-4D97-AF65-F5344CB8AC3E}">
        <p14:creationId xmlns:p14="http://schemas.microsoft.com/office/powerpoint/2010/main" val="35510354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ADCB2-0FDC-EFCF-872D-06BFB1CB1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3261E-12A6-DE71-28AB-E57BD27E74A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7918767-A79D-D9C6-F73B-CB3C79F36A16}"/>
              </a:ext>
            </a:extLst>
          </p:cNvPr>
          <p:cNvSpPr txBox="1"/>
          <p:nvPr/>
        </p:nvSpPr>
        <p:spPr>
          <a:xfrm>
            <a:off x="2181068" y="954584"/>
            <a:ext cx="6100996" cy="369332"/>
          </a:xfrm>
          <a:prstGeom prst="rect">
            <a:avLst/>
          </a:prstGeom>
          <a:noFill/>
        </p:spPr>
        <p:txBody>
          <a:bodyPr wrap="square">
            <a:spAutoFit/>
          </a:bodyPr>
          <a:lstStyle/>
          <a:p>
            <a:r>
              <a:rPr lang="en-US" b="1" dirty="0"/>
              <a:t>						SQL</a:t>
            </a:r>
            <a:endParaRPr lang="en-IN" b="1" dirty="0"/>
          </a:p>
        </p:txBody>
      </p:sp>
      <p:sp>
        <p:nvSpPr>
          <p:cNvPr id="4" name="TextBox 3">
            <a:extLst>
              <a:ext uri="{FF2B5EF4-FFF2-40B4-BE49-F238E27FC236}">
                <a16:creationId xmlns:a16="http://schemas.microsoft.com/office/drawing/2014/main" id="{701C0B65-BC58-EE38-EEBA-0F36E36D52BD}"/>
              </a:ext>
            </a:extLst>
          </p:cNvPr>
          <p:cNvSpPr txBox="1"/>
          <p:nvPr/>
        </p:nvSpPr>
        <p:spPr>
          <a:xfrm>
            <a:off x="786983" y="1404933"/>
            <a:ext cx="9061554" cy="5632311"/>
          </a:xfrm>
          <a:prstGeom prst="rect">
            <a:avLst/>
          </a:prstGeom>
          <a:noFill/>
        </p:spPr>
        <p:txBody>
          <a:bodyPr wrap="square">
            <a:spAutoFit/>
          </a:bodyPr>
          <a:lstStyle/>
          <a:p>
            <a:pPr>
              <a:buNone/>
            </a:pPr>
            <a:r>
              <a:rPr lang="en-IN" b="1" dirty="0"/>
              <a:t>What is SQL Language?</a:t>
            </a:r>
          </a:p>
          <a:p>
            <a:pPr>
              <a:buNone/>
            </a:pPr>
            <a:endParaRPr lang="en-IN" b="1" dirty="0"/>
          </a:p>
          <a:p>
            <a:pPr>
              <a:buNone/>
            </a:pPr>
            <a:r>
              <a:rPr lang="en-IN" b="1" dirty="0"/>
              <a:t>SQL (Structured Query Language)</a:t>
            </a:r>
            <a:r>
              <a:rPr lang="en-IN" dirty="0"/>
              <a:t> is a </a:t>
            </a:r>
            <a:r>
              <a:rPr lang="en-IN" b="1" dirty="0"/>
              <a:t>standard programming language</a:t>
            </a:r>
            <a:r>
              <a:rPr lang="en-IN" dirty="0"/>
              <a:t> used to </a:t>
            </a:r>
            <a:r>
              <a:rPr lang="en-IN" b="1" dirty="0"/>
              <a:t>store, retrieve, manage, and manipulate data</a:t>
            </a:r>
            <a:r>
              <a:rPr lang="en-IN" dirty="0"/>
              <a:t> in a relational database management system (RDBMS).</a:t>
            </a:r>
          </a:p>
          <a:p>
            <a:pPr>
              <a:buNone/>
            </a:pPr>
            <a:r>
              <a:rPr lang="en-IN" dirty="0"/>
              <a:t>It is the </a:t>
            </a:r>
            <a:r>
              <a:rPr lang="en-IN" b="1" dirty="0"/>
              <a:t>primary language</a:t>
            </a:r>
            <a:r>
              <a:rPr lang="en-IN" dirty="0"/>
              <a:t> used with databases such as:</a:t>
            </a:r>
          </a:p>
          <a:p>
            <a:pPr>
              <a:buFont typeface="Arial" panose="020B0604020202020204" pitchFamily="34" charset="0"/>
              <a:buChar char="•"/>
            </a:pPr>
            <a:r>
              <a:rPr lang="en-IN" dirty="0"/>
              <a:t>MySQL</a:t>
            </a:r>
          </a:p>
          <a:p>
            <a:pPr>
              <a:buFont typeface="Arial" panose="020B0604020202020204" pitchFamily="34" charset="0"/>
              <a:buChar char="•"/>
            </a:pPr>
            <a:r>
              <a:rPr lang="en-IN" dirty="0"/>
              <a:t>Oracle</a:t>
            </a:r>
          </a:p>
          <a:p>
            <a:pPr>
              <a:buFont typeface="Arial" panose="020B0604020202020204" pitchFamily="34" charset="0"/>
              <a:buChar char="•"/>
            </a:pPr>
            <a:r>
              <a:rPr lang="en-IN" dirty="0"/>
              <a:t>SQL Server</a:t>
            </a:r>
          </a:p>
          <a:p>
            <a:pPr>
              <a:buFont typeface="Arial" panose="020B0604020202020204" pitchFamily="34" charset="0"/>
              <a:buChar char="•"/>
            </a:pPr>
            <a:r>
              <a:rPr lang="en-IN" dirty="0"/>
              <a:t>PostgreSQL</a:t>
            </a:r>
          </a:p>
          <a:p>
            <a:pPr>
              <a:buFont typeface="Arial" panose="020B0604020202020204" pitchFamily="34" charset="0"/>
              <a:buChar char="•"/>
            </a:pPr>
            <a:r>
              <a:rPr lang="en-IN" dirty="0"/>
              <a:t>SQLite</a:t>
            </a:r>
          </a:p>
          <a:p>
            <a:pPr>
              <a:buFont typeface="Arial" panose="020B0604020202020204" pitchFamily="34" charset="0"/>
              <a:buChar char="•"/>
            </a:pPr>
            <a:endParaRPr lang="en-IN" dirty="0"/>
          </a:p>
          <a:p>
            <a:pPr>
              <a:buNone/>
            </a:pPr>
            <a:r>
              <a:rPr lang="en-IN" b="1" dirty="0"/>
              <a:t>SQL allows users to perform operations like:</a:t>
            </a:r>
          </a:p>
          <a:p>
            <a:pPr>
              <a:buNone/>
            </a:pPr>
            <a:endParaRPr lang="en-IN" dirty="0"/>
          </a:p>
          <a:p>
            <a:pPr>
              <a:buFont typeface="Arial" panose="020B0604020202020204" pitchFamily="34" charset="0"/>
              <a:buChar char="•"/>
            </a:pPr>
            <a:r>
              <a:rPr lang="en-IN" dirty="0"/>
              <a:t>Creating tables</a:t>
            </a:r>
          </a:p>
          <a:p>
            <a:pPr>
              <a:buFont typeface="Arial" panose="020B0604020202020204" pitchFamily="34" charset="0"/>
              <a:buChar char="•"/>
            </a:pPr>
            <a:r>
              <a:rPr lang="en-IN" dirty="0"/>
              <a:t>Inserting data</a:t>
            </a:r>
          </a:p>
          <a:p>
            <a:pPr>
              <a:buFont typeface="Arial" panose="020B0604020202020204" pitchFamily="34" charset="0"/>
              <a:buChar char="•"/>
            </a:pPr>
            <a:r>
              <a:rPr lang="en-IN" dirty="0"/>
              <a:t>Updating data</a:t>
            </a:r>
          </a:p>
          <a:p>
            <a:pPr>
              <a:buFont typeface="Arial" panose="020B0604020202020204" pitchFamily="34" charset="0"/>
              <a:buChar char="•"/>
            </a:pPr>
            <a:r>
              <a:rPr lang="en-IN" dirty="0"/>
              <a:t>Deleting data</a:t>
            </a:r>
          </a:p>
          <a:p>
            <a:pPr>
              <a:buFont typeface="Arial" panose="020B0604020202020204" pitchFamily="34" charset="0"/>
              <a:buChar char="•"/>
            </a:pPr>
            <a:r>
              <a:rPr lang="en-IN" dirty="0"/>
              <a:t>Querying data</a:t>
            </a:r>
          </a:p>
          <a:p>
            <a:pPr>
              <a:buFont typeface="Arial" panose="020B0604020202020204" pitchFamily="34" charset="0"/>
              <a:buChar char="•"/>
            </a:pPr>
            <a:r>
              <a:rPr lang="en-IN" dirty="0"/>
              <a:t>Controlling access</a:t>
            </a:r>
          </a:p>
        </p:txBody>
      </p:sp>
    </p:spTree>
    <p:extLst>
      <p:ext uri="{BB962C8B-B14F-4D97-AF65-F5344CB8AC3E}">
        <p14:creationId xmlns:p14="http://schemas.microsoft.com/office/powerpoint/2010/main" val="14747276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661F-AD54-3051-DAA7-4247B46C3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BF6CF-4634-5DDD-36CC-4243A039825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1A1C2A6A-C82E-54D3-51F1-0D94EE193C15}"/>
              </a:ext>
            </a:extLst>
          </p:cNvPr>
          <p:cNvSpPr txBox="1"/>
          <p:nvPr/>
        </p:nvSpPr>
        <p:spPr>
          <a:xfrm>
            <a:off x="2181068" y="954584"/>
            <a:ext cx="6100996" cy="369332"/>
          </a:xfrm>
          <a:prstGeom prst="rect">
            <a:avLst/>
          </a:prstGeom>
          <a:noFill/>
        </p:spPr>
        <p:txBody>
          <a:bodyPr wrap="square">
            <a:spAutoFit/>
          </a:bodyPr>
          <a:lstStyle/>
          <a:p>
            <a:r>
              <a:rPr lang="en-US" b="1" dirty="0"/>
              <a:t>						SQL</a:t>
            </a:r>
            <a:endParaRPr lang="en-IN" b="1" dirty="0"/>
          </a:p>
        </p:txBody>
      </p:sp>
      <p:sp>
        <p:nvSpPr>
          <p:cNvPr id="5" name="TextBox 4">
            <a:extLst>
              <a:ext uri="{FF2B5EF4-FFF2-40B4-BE49-F238E27FC236}">
                <a16:creationId xmlns:a16="http://schemas.microsoft.com/office/drawing/2014/main" id="{F1BCAE49-2485-5460-75C6-00EFC704C2DC}"/>
              </a:ext>
            </a:extLst>
          </p:cNvPr>
          <p:cNvSpPr txBox="1"/>
          <p:nvPr/>
        </p:nvSpPr>
        <p:spPr>
          <a:xfrm>
            <a:off x="727023" y="1364185"/>
            <a:ext cx="8806722" cy="1754326"/>
          </a:xfrm>
          <a:prstGeom prst="rect">
            <a:avLst/>
          </a:prstGeom>
          <a:noFill/>
        </p:spPr>
        <p:txBody>
          <a:bodyPr wrap="square">
            <a:spAutoFit/>
          </a:bodyPr>
          <a:lstStyle/>
          <a:p>
            <a:pPr>
              <a:buNone/>
            </a:pPr>
            <a:r>
              <a:rPr lang="en-US" b="1" dirty="0"/>
              <a:t>Key Features of SQL</a:t>
            </a:r>
          </a:p>
          <a:p>
            <a:pPr>
              <a:buNone/>
            </a:pPr>
            <a:endParaRPr lang="en-US" b="1" dirty="0"/>
          </a:p>
          <a:p>
            <a:pPr>
              <a:buFont typeface="Arial" panose="020B0604020202020204" pitchFamily="34" charset="0"/>
              <a:buChar char="•"/>
            </a:pPr>
            <a:r>
              <a:rPr lang="en-US" b="1" dirty="0"/>
              <a:t>Declarative language</a:t>
            </a:r>
            <a:r>
              <a:rPr lang="en-US" dirty="0"/>
              <a:t> – You specify </a:t>
            </a:r>
            <a:r>
              <a:rPr lang="en-US" i="1" dirty="0"/>
              <a:t>what</a:t>
            </a:r>
            <a:r>
              <a:rPr lang="en-US" dirty="0"/>
              <a:t> to do, not </a:t>
            </a:r>
            <a:r>
              <a:rPr lang="en-US" i="1" dirty="0"/>
              <a:t>how</a:t>
            </a:r>
            <a:r>
              <a:rPr lang="en-US" dirty="0"/>
              <a:t> to do it.</a:t>
            </a:r>
          </a:p>
          <a:p>
            <a:pPr>
              <a:buFont typeface="Arial" panose="020B0604020202020204" pitchFamily="34" charset="0"/>
              <a:buChar char="•"/>
            </a:pPr>
            <a:r>
              <a:rPr lang="en-US" b="1" dirty="0"/>
              <a:t>Standardized (ANSI/ISO)</a:t>
            </a:r>
            <a:r>
              <a:rPr lang="en-US" dirty="0"/>
              <a:t> – Works across most RDBMS with minor variations.</a:t>
            </a:r>
          </a:p>
          <a:p>
            <a:pPr>
              <a:buFont typeface="Arial" panose="020B0604020202020204" pitchFamily="34" charset="0"/>
              <a:buChar char="•"/>
            </a:pPr>
            <a:r>
              <a:rPr lang="en-US" b="1" dirty="0"/>
              <a:t>Easy to learn and use</a:t>
            </a:r>
            <a:r>
              <a:rPr lang="en-US" dirty="0"/>
              <a:t> – English-like commands.</a:t>
            </a:r>
          </a:p>
          <a:p>
            <a:pPr>
              <a:buFont typeface="Arial" panose="020B0604020202020204" pitchFamily="34" charset="0"/>
              <a:buChar char="•"/>
            </a:pPr>
            <a:r>
              <a:rPr lang="en-US" b="1" dirty="0"/>
              <a:t>Supports powerful operations</a:t>
            </a:r>
            <a:r>
              <a:rPr lang="en-US" dirty="0"/>
              <a:t> – Joins, indexing, aggregation, subqueries.</a:t>
            </a:r>
          </a:p>
        </p:txBody>
      </p:sp>
      <p:pic>
        <p:nvPicPr>
          <p:cNvPr id="8" name="Picture 7" descr="A screenshot of a computer">
            <a:extLst>
              <a:ext uri="{FF2B5EF4-FFF2-40B4-BE49-F238E27FC236}">
                <a16:creationId xmlns:a16="http://schemas.microsoft.com/office/drawing/2014/main" id="{9BDA2B9E-7477-47BC-29A5-9A3F33D35AD2}"/>
              </a:ext>
            </a:extLst>
          </p:cNvPr>
          <p:cNvPicPr>
            <a:picLocks noChangeAspect="1"/>
          </p:cNvPicPr>
          <p:nvPr/>
        </p:nvPicPr>
        <p:blipFill>
          <a:blip r:embed="rId2"/>
          <a:stretch>
            <a:fillRect/>
          </a:stretch>
        </p:blipFill>
        <p:spPr>
          <a:xfrm>
            <a:off x="724814" y="3550202"/>
            <a:ext cx="8164064" cy="2905530"/>
          </a:xfrm>
          <a:prstGeom prst="rect">
            <a:avLst/>
          </a:prstGeom>
        </p:spPr>
      </p:pic>
    </p:spTree>
    <p:extLst>
      <p:ext uri="{BB962C8B-B14F-4D97-AF65-F5344CB8AC3E}">
        <p14:creationId xmlns:p14="http://schemas.microsoft.com/office/powerpoint/2010/main" val="34470944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36C01-0DD7-C32A-5B73-F1D3B9485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7AA5B-6475-E953-36CF-75AD4672441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08451224-BA00-1CAA-C587-6F3C260043B8}"/>
              </a:ext>
            </a:extLst>
          </p:cNvPr>
          <p:cNvSpPr txBox="1"/>
          <p:nvPr/>
        </p:nvSpPr>
        <p:spPr>
          <a:xfrm>
            <a:off x="2181068" y="954584"/>
            <a:ext cx="6100996" cy="369332"/>
          </a:xfrm>
          <a:prstGeom prst="rect">
            <a:avLst/>
          </a:prstGeom>
          <a:noFill/>
        </p:spPr>
        <p:txBody>
          <a:bodyPr wrap="square">
            <a:spAutoFit/>
          </a:bodyPr>
          <a:lstStyle/>
          <a:p>
            <a:r>
              <a:rPr lang="en-US" b="1" dirty="0"/>
              <a:t>						SQL</a:t>
            </a:r>
            <a:endParaRPr lang="en-IN" b="1" dirty="0"/>
          </a:p>
        </p:txBody>
      </p:sp>
      <p:sp>
        <p:nvSpPr>
          <p:cNvPr id="4" name="TextBox 3">
            <a:extLst>
              <a:ext uri="{FF2B5EF4-FFF2-40B4-BE49-F238E27FC236}">
                <a16:creationId xmlns:a16="http://schemas.microsoft.com/office/drawing/2014/main" id="{DBD9539A-603B-0C21-08F0-64BE1AF6870A}"/>
              </a:ext>
            </a:extLst>
          </p:cNvPr>
          <p:cNvSpPr txBox="1"/>
          <p:nvPr/>
        </p:nvSpPr>
        <p:spPr>
          <a:xfrm>
            <a:off x="786983" y="1511137"/>
            <a:ext cx="8267076" cy="4524315"/>
          </a:xfrm>
          <a:prstGeom prst="rect">
            <a:avLst/>
          </a:prstGeom>
          <a:noFill/>
        </p:spPr>
        <p:txBody>
          <a:bodyPr wrap="square">
            <a:spAutoFit/>
          </a:bodyPr>
          <a:lstStyle/>
          <a:p>
            <a:pPr>
              <a:buNone/>
            </a:pPr>
            <a:r>
              <a:rPr lang="en-US" b="1" dirty="0"/>
              <a:t>DDL – Data Definition Language</a:t>
            </a:r>
          </a:p>
          <a:p>
            <a:pPr>
              <a:buNone/>
            </a:pPr>
            <a:endParaRPr lang="en-US" b="1" dirty="0"/>
          </a:p>
          <a:p>
            <a:pPr>
              <a:buNone/>
            </a:pPr>
            <a:r>
              <a:rPr lang="en-US" b="1" dirty="0"/>
              <a:t>DDL (Data Definition Language)</a:t>
            </a:r>
            <a:r>
              <a:rPr lang="en-US" dirty="0"/>
              <a:t> is a subset of SQL used to </a:t>
            </a:r>
            <a:r>
              <a:rPr lang="en-US" b="1" dirty="0"/>
              <a:t>define</a:t>
            </a:r>
            <a:r>
              <a:rPr lang="en-US" dirty="0"/>
              <a:t>, </a:t>
            </a:r>
            <a:r>
              <a:rPr lang="en-US" b="1" dirty="0"/>
              <a:t>create</a:t>
            </a:r>
            <a:r>
              <a:rPr lang="en-US" dirty="0"/>
              <a:t>, </a:t>
            </a:r>
            <a:r>
              <a:rPr lang="en-US" b="1" dirty="0"/>
              <a:t>modify</a:t>
            </a:r>
            <a:r>
              <a:rPr lang="en-US" dirty="0"/>
              <a:t>, and </a:t>
            </a:r>
            <a:r>
              <a:rPr lang="en-US" b="1" dirty="0"/>
              <a:t>delete</a:t>
            </a:r>
            <a:r>
              <a:rPr lang="en-US" dirty="0"/>
              <a:t> database structures—not the data itself.</a:t>
            </a:r>
            <a:br>
              <a:rPr lang="en-US" dirty="0"/>
            </a:br>
            <a:r>
              <a:rPr lang="en-US" dirty="0"/>
              <a:t>DDL statements </a:t>
            </a:r>
            <a:r>
              <a:rPr lang="en-US" b="1" dirty="0"/>
              <a:t>change the schema</a:t>
            </a:r>
            <a:r>
              <a:rPr lang="en-US" dirty="0"/>
              <a:t> of the database.</a:t>
            </a:r>
          </a:p>
          <a:p>
            <a:pPr>
              <a:buNone/>
            </a:pPr>
            <a:endParaRPr lang="en-US" dirty="0"/>
          </a:p>
          <a:p>
            <a:pPr>
              <a:buNone/>
            </a:pPr>
            <a:r>
              <a:rPr lang="en-US" dirty="0"/>
              <a:t>Common DDL commands:</a:t>
            </a:r>
          </a:p>
          <a:p>
            <a:pPr>
              <a:buNone/>
            </a:pPr>
            <a:endParaRPr lang="en-US" dirty="0"/>
          </a:p>
          <a:p>
            <a:pPr>
              <a:buFont typeface="Arial" panose="020B0604020202020204" pitchFamily="34" charset="0"/>
              <a:buChar char="•"/>
            </a:pPr>
            <a:r>
              <a:rPr lang="en-US" b="1" dirty="0"/>
              <a:t>CREATE</a:t>
            </a:r>
            <a:endParaRPr lang="en-US" dirty="0"/>
          </a:p>
          <a:p>
            <a:pPr>
              <a:buFont typeface="Arial" panose="020B0604020202020204" pitchFamily="34" charset="0"/>
              <a:buChar char="•"/>
            </a:pPr>
            <a:r>
              <a:rPr lang="en-US" b="1" dirty="0"/>
              <a:t>ALTER</a:t>
            </a:r>
            <a:endParaRPr lang="en-US" dirty="0"/>
          </a:p>
          <a:p>
            <a:pPr>
              <a:buFont typeface="Arial" panose="020B0604020202020204" pitchFamily="34" charset="0"/>
              <a:buChar char="•"/>
            </a:pPr>
            <a:r>
              <a:rPr lang="en-US" b="1" dirty="0"/>
              <a:t>DROP</a:t>
            </a:r>
            <a:endParaRPr lang="en-US" dirty="0"/>
          </a:p>
          <a:p>
            <a:pPr>
              <a:buFont typeface="Arial" panose="020B0604020202020204" pitchFamily="34" charset="0"/>
              <a:buChar char="•"/>
            </a:pPr>
            <a:r>
              <a:rPr lang="en-US" b="1" dirty="0"/>
              <a:t>TRUNCATE</a:t>
            </a:r>
            <a:endParaRPr lang="en-US" dirty="0"/>
          </a:p>
          <a:p>
            <a:pPr>
              <a:buFont typeface="Arial" panose="020B0604020202020204" pitchFamily="34" charset="0"/>
              <a:buChar char="•"/>
            </a:pPr>
            <a:r>
              <a:rPr lang="en-US" b="1" dirty="0"/>
              <a:t>RENAME</a:t>
            </a:r>
          </a:p>
          <a:p>
            <a:pPr>
              <a:buFont typeface="Arial" panose="020B0604020202020204" pitchFamily="34" charset="0"/>
              <a:buChar char="•"/>
            </a:pPr>
            <a:endParaRPr lang="en-US" dirty="0"/>
          </a:p>
          <a:p>
            <a:pPr>
              <a:buNone/>
            </a:pPr>
            <a:r>
              <a:rPr lang="en-US" dirty="0"/>
              <a:t>DDL commands are usually </a:t>
            </a:r>
            <a:r>
              <a:rPr lang="en-US" b="1" dirty="0"/>
              <a:t>auto-commit</a:t>
            </a:r>
            <a:r>
              <a:rPr lang="en-US" dirty="0"/>
              <a:t>, meaning changes are permanent immediately.</a:t>
            </a:r>
          </a:p>
        </p:txBody>
      </p:sp>
    </p:spTree>
    <p:extLst>
      <p:ext uri="{BB962C8B-B14F-4D97-AF65-F5344CB8AC3E}">
        <p14:creationId xmlns:p14="http://schemas.microsoft.com/office/powerpoint/2010/main" val="36321105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59A86-BC0B-36CF-73CD-64470E4F6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A1D38-FFC3-16E3-DEC9-06D3F6CDDB4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1B964C0-A6DC-F7D9-6D9F-49A5637449EF}"/>
              </a:ext>
            </a:extLst>
          </p:cNvPr>
          <p:cNvSpPr txBox="1"/>
          <p:nvPr/>
        </p:nvSpPr>
        <p:spPr>
          <a:xfrm>
            <a:off x="2181068" y="954584"/>
            <a:ext cx="6100996" cy="369332"/>
          </a:xfrm>
          <a:prstGeom prst="rect">
            <a:avLst/>
          </a:prstGeom>
          <a:noFill/>
        </p:spPr>
        <p:txBody>
          <a:bodyPr wrap="square">
            <a:spAutoFit/>
          </a:bodyPr>
          <a:lstStyle/>
          <a:p>
            <a:r>
              <a:rPr lang="en-US" b="1" dirty="0"/>
              <a:t>						SQL</a:t>
            </a:r>
            <a:endParaRPr lang="en-IN" b="1" dirty="0"/>
          </a:p>
        </p:txBody>
      </p:sp>
      <p:sp>
        <p:nvSpPr>
          <p:cNvPr id="5" name="TextBox 4">
            <a:extLst>
              <a:ext uri="{FF2B5EF4-FFF2-40B4-BE49-F238E27FC236}">
                <a16:creationId xmlns:a16="http://schemas.microsoft.com/office/drawing/2014/main" id="{E403D98A-A54E-C9ED-031C-648B5E1EFE26}"/>
              </a:ext>
            </a:extLst>
          </p:cNvPr>
          <p:cNvSpPr txBox="1"/>
          <p:nvPr/>
        </p:nvSpPr>
        <p:spPr>
          <a:xfrm>
            <a:off x="1341619" y="1359958"/>
            <a:ext cx="7337686" cy="2031325"/>
          </a:xfrm>
          <a:prstGeom prst="rect">
            <a:avLst/>
          </a:prstGeom>
          <a:noFill/>
        </p:spPr>
        <p:txBody>
          <a:bodyPr wrap="square">
            <a:spAutoFit/>
          </a:bodyPr>
          <a:lstStyle/>
          <a:p>
            <a:r>
              <a:rPr lang="en-US" b="1" dirty="0"/>
              <a:t>Database and Table Operations</a:t>
            </a:r>
          </a:p>
          <a:p>
            <a:endParaRPr lang="en-US" b="1" dirty="0"/>
          </a:p>
          <a:p>
            <a:r>
              <a:rPr lang="en-US" b="1" dirty="0"/>
              <a:t>⭐ CREATE (Database &amp; Table)</a:t>
            </a:r>
          </a:p>
          <a:p>
            <a:endParaRPr lang="en-US" b="1" dirty="0"/>
          </a:p>
          <a:p>
            <a:r>
              <a:rPr lang="en-US" dirty="0"/>
              <a:t>Used to create databases or tables.</a:t>
            </a:r>
          </a:p>
          <a:p>
            <a:endParaRPr lang="en-US" dirty="0"/>
          </a:p>
          <a:p>
            <a:pPr rtl="0">
              <a:buNone/>
            </a:pPr>
            <a:endParaRPr lang="en-US" dirty="0">
              <a:latin typeface="Courier New" panose="02070309020205020404" pitchFamily="49" charset="0"/>
            </a:endParaRPr>
          </a:p>
        </p:txBody>
      </p:sp>
      <p:pic>
        <p:nvPicPr>
          <p:cNvPr id="8" name="Picture 7" descr="A screenshot of a computer">
            <a:extLst>
              <a:ext uri="{FF2B5EF4-FFF2-40B4-BE49-F238E27FC236}">
                <a16:creationId xmlns:a16="http://schemas.microsoft.com/office/drawing/2014/main" id="{1E33C3AF-A5D8-67FC-5A60-DB13DE58D694}"/>
              </a:ext>
            </a:extLst>
          </p:cNvPr>
          <p:cNvPicPr>
            <a:picLocks noChangeAspect="1"/>
          </p:cNvPicPr>
          <p:nvPr/>
        </p:nvPicPr>
        <p:blipFill>
          <a:blip r:embed="rId2"/>
          <a:stretch>
            <a:fillRect/>
          </a:stretch>
        </p:blipFill>
        <p:spPr>
          <a:xfrm>
            <a:off x="850743" y="2918020"/>
            <a:ext cx="7348875" cy="3820058"/>
          </a:xfrm>
          <a:prstGeom prst="rect">
            <a:avLst/>
          </a:prstGeom>
        </p:spPr>
      </p:pic>
    </p:spTree>
    <p:extLst>
      <p:ext uri="{BB962C8B-B14F-4D97-AF65-F5344CB8AC3E}">
        <p14:creationId xmlns:p14="http://schemas.microsoft.com/office/powerpoint/2010/main" val="2387243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82E80-5FB2-9285-83E6-3FF07BFE8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F996D-9268-626E-DFD7-76136FC783B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879DB0DB-9160-543F-A2EF-F4212E806F09}"/>
              </a:ext>
            </a:extLst>
          </p:cNvPr>
          <p:cNvSpPr txBox="1"/>
          <p:nvPr/>
        </p:nvSpPr>
        <p:spPr>
          <a:xfrm>
            <a:off x="2181068" y="954584"/>
            <a:ext cx="6100996" cy="369332"/>
          </a:xfrm>
          <a:prstGeom prst="rect">
            <a:avLst/>
          </a:prstGeom>
          <a:noFill/>
        </p:spPr>
        <p:txBody>
          <a:bodyPr wrap="square">
            <a:spAutoFit/>
          </a:bodyPr>
          <a:lstStyle/>
          <a:p>
            <a:r>
              <a:rPr lang="en-US" b="1" dirty="0"/>
              <a:t>						SQL - ALTER</a:t>
            </a:r>
            <a:endParaRPr lang="en-IN" b="1" dirty="0"/>
          </a:p>
        </p:txBody>
      </p:sp>
      <p:pic>
        <p:nvPicPr>
          <p:cNvPr id="4" name="Picture 3" descr="A screenshot of a phone">
            <a:extLst>
              <a:ext uri="{FF2B5EF4-FFF2-40B4-BE49-F238E27FC236}">
                <a16:creationId xmlns:a16="http://schemas.microsoft.com/office/drawing/2014/main" id="{C757DCA9-3382-49D2-1009-73B089D3B15C}"/>
              </a:ext>
            </a:extLst>
          </p:cNvPr>
          <p:cNvPicPr>
            <a:picLocks noChangeAspect="1"/>
          </p:cNvPicPr>
          <p:nvPr/>
        </p:nvPicPr>
        <p:blipFill>
          <a:blip r:embed="rId2"/>
          <a:stretch>
            <a:fillRect/>
          </a:stretch>
        </p:blipFill>
        <p:spPr>
          <a:xfrm>
            <a:off x="1248472" y="1965455"/>
            <a:ext cx="6966138" cy="4096322"/>
          </a:xfrm>
          <a:prstGeom prst="rect">
            <a:avLst/>
          </a:prstGeom>
        </p:spPr>
      </p:pic>
    </p:spTree>
    <p:extLst>
      <p:ext uri="{BB962C8B-B14F-4D97-AF65-F5344CB8AC3E}">
        <p14:creationId xmlns:p14="http://schemas.microsoft.com/office/powerpoint/2010/main" val="634761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100CE-ADD1-E31E-7A00-36F6FD5D7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97E637-13D7-15AB-1D95-25A52A7E7C8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E342C905-6B5F-69D2-DEDD-B01A6FC72C11}"/>
              </a:ext>
            </a:extLst>
          </p:cNvPr>
          <p:cNvSpPr txBox="1"/>
          <p:nvPr/>
        </p:nvSpPr>
        <p:spPr>
          <a:xfrm>
            <a:off x="2181068" y="954584"/>
            <a:ext cx="6100996" cy="369332"/>
          </a:xfrm>
          <a:prstGeom prst="rect">
            <a:avLst/>
          </a:prstGeom>
          <a:noFill/>
        </p:spPr>
        <p:txBody>
          <a:bodyPr wrap="square">
            <a:spAutoFit/>
          </a:bodyPr>
          <a:lstStyle/>
          <a:p>
            <a:r>
              <a:rPr lang="en-US" b="1" dirty="0"/>
              <a:t>						SQL - DELETE</a:t>
            </a:r>
            <a:endParaRPr lang="en-IN" b="1" dirty="0"/>
          </a:p>
        </p:txBody>
      </p:sp>
      <p:pic>
        <p:nvPicPr>
          <p:cNvPr id="5" name="Picture 4" descr="A screenshot of a computer">
            <a:extLst>
              <a:ext uri="{FF2B5EF4-FFF2-40B4-BE49-F238E27FC236}">
                <a16:creationId xmlns:a16="http://schemas.microsoft.com/office/drawing/2014/main" id="{F1826002-48ED-4F0F-903D-18C846359489}"/>
              </a:ext>
            </a:extLst>
          </p:cNvPr>
          <p:cNvPicPr>
            <a:picLocks noChangeAspect="1"/>
          </p:cNvPicPr>
          <p:nvPr/>
        </p:nvPicPr>
        <p:blipFill>
          <a:blip r:embed="rId2"/>
          <a:stretch>
            <a:fillRect/>
          </a:stretch>
        </p:blipFill>
        <p:spPr>
          <a:xfrm>
            <a:off x="1232640" y="1964606"/>
            <a:ext cx="6487294" cy="2838846"/>
          </a:xfrm>
          <a:prstGeom prst="rect">
            <a:avLst/>
          </a:prstGeom>
        </p:spPr>
      </p:pic>
    </p:spTree>
    <p:extLst>
      <p:ext uri="{BB962C8B-B14F-4D97-AF65-F5344CB8AC3E}">
        <p14:creationId xmlns:p14="http://schemas.microsoft.com/office/powerpoint/2010/main" val="337770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6F174-C0A3-5FAB-FD19-575C3AA3A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CC19B-6382-9E74-5A64-58E6FB2EA38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281FFAE9-670C-FD35-4EC7-7EA1003594DA}"/>
              </a:ext>
            </a:extLst>
          </p:cNvPr>
          <p:cNvSpPr txBox="1"/>
          <p:nvPr/>
        </p:nvSpPr>
        <p:spPr>
          <a:xfrm>
            <a:off x="2181068" y="954584"/>
            <a:ext cx="6100996" cy="369332"/>
          </a:xfrm>
          <a:prstGeom prst="rect">
            <a:avLst/>
          </a:prstGeom>
          <a:noFill/>
        </p:spPr>
        <p:txBody>
          <a:bodyPr wrap="square">
            <a:spAutoFit/>
          </a:bodyPr>
          <a:lstStyle/>
          <a:p>
            <a:r>
              <a:rPr lang="en-US" b="1" dirty="0"/>
              <a:t>						SQL – Create Index</a:t>
            </a:r>
            <a:endParaRPr lang="en-IN" b="1" dirty="0"/>
          </a:p>
        </p:txBody>
      </p:sp>
      <p:sp>
        <p:nvSpPr>
          <p:cNvPr id="4" name="TextBox 3">
            <a:extLst>
              <a:ext uri="{FF2B5EF4-FFF2-40B4-BE49-F238E27FC236}">
                <a16:creationId xmlns:a16="http://schemas.microsoft.com/office/drawing/2014/main" id="{EB5CEB06-FB51-48A3-ACEB-DB7A09B47D48}"/>
              </a:ext>
            </a:extLst>
          </p:cNvPr>
          <p:cNvSpPr txBox="1"/>
          <p:nvPr/>
        </p:nvSpPr>
        <p:spPr>
          <a:xfrm>
            <a:off x="1836294" y="1925997"/>
            <a:ext cx="6902971" cy="2031325"/>
          </a:xfrm>
          <a:prstGeom prst="rect">
            <a:avLst/>
          </a:prstGeom>
          <a:noFill/>
        </p:spPr>
        <p:txBody>
          <a:bodyPr wrap="square">
            <a:spAutoFit/>
          </a:bodyPr>
          <a:lstStyle/>
          <a:p>
            <a:pPr>
              <a:buNone/>
            </a:pPr>
            <a:r>
              <a:rPr lang="en-US" b="1" dirty="0"/>
              <a:t>CREATE INDEX and DROP INDEX</a:t>
            </a:r>
          </a:p>
          <a:p>
            <a:pPr>
              <a:buNone/>
            </a:pPr>
            <a:endParaRPr lang="en-US" b="1" dirty="0"/>
          </a:p>
          <a:p>
            <a:pPr>
              <a:buNone/>
            </a:pPr>
            <a:r>
              <a:rPr lang="en-US" b="1" dirty="0"/>
              <a:t>⭐ What is an Index?</a:t>
            </a:r>
          </a:p>
          <a:p>
            <a:pPr>
              <a:buFont typeface="Arial" panose="020B0604020202020204" pitchFamily="34" charset="0"/>
              <a:buChar char="•"/>
            </a:pPr>
            <a:r>
              <a:rPr lang="en-US" dirty="0"/>
              <a:t>Indexes improve </a:t>
            </a:r>
            <a:r>
              <a:rPr lang="en-US" b="1" dirty="0"/>
              <a:t>query performance</a:t>
            </a:r>
            <a:r>
              <a:rPr lang="en-US" dirty="0"/>
              <a:t>.</a:t>
            </a:r>
          </a:p>
          <a:p>
            <a:pPr>
              <a:buFont typeface="Arial" panose="020B0604020202020204" pitchFamily="34" charset="0"/>
              <a:buChar char="•"/>
            </a:pPr>
            <a:r>
              <a:rPr lang="en-US" dirty="0"/>
              <a:t>Work like an index in a book—helps you find data faster.</a:t>
            </a:r>
          </a:p>
          <a:p>
            <a:pPr>
              <a:buFont typeface="Arial" panose="020B0604020202020204" pitchFamily="34" charset="0"/>
              <a:buChar char="•"/>
            </a:pPr>
            <a:r>
              <a:rPr lang="en-US" dirty="0"/>
              <a:t>But they slow down </a:t>
            </a:r>
            <a:r>
              <a:rPr lang="en-US" b="1" dirty="0"/>
              <a:t>INSERT</a:t>
            </a:r>
            <a:r>
              <a:rPr lang="en-US" dirty="0"/>
              <a:t>, </a:t>
            </a:r>
            <a:r>
              <a:rPr lang="en-US" b="1" dirty="0"/>
              <a:t>UPDATE</a:t>
            </a:r>
            <a:r>
              <a:rPr lang="en-US" dirty="0"/>
              <a:t>, </a:t>
            </a:r>
            <a:r>
              <a:rPr lang="en-US" b="1" dirty="0"/>
              <a:t>DELETE</a:t>
            </a:r>
            <a:r>
              <a:rPr lang="en-US" dirty="0"/>
              <a:t> because index also needs updating.</a:t>
            </a:r>
          </a:p>
        </p:txBody>
      </p:sp>
    </p:spTree>
    <p:extLst>
      <p:ext uri="{BB962C8B-B14F-4D97-AF65-F5344CB8AC3E}">
        <p14:creationId xmlns:p14="http://schemas.microsoft.com/office/powerpoint/2010/main" val="19965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9246C-F4CD-E7C0-6934-4A7E8AA67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AA521-043B-0C1D-44D4-6928AE48F873}"/>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8DA67242-280C-D79B-320F-C70B943076F6}"/>
              </a:ext>
            </a:extLst>
          </p:cNvPr>
          <p:cNvSpPr txBox="1"/>
          <p:nvPr/>
        </p:nvSpPr>
        <p:spPr>
          <a:xfrm>
            <a:off x="1551482" y="1569183"/>
            <a:ext cx="6723088" cy="369332"/>
          </a:xfrm>
          <a:prstGeom prst="rect">
            <a:avLst/>
          </a:prstGeom>
          <a:noFill/>
        </p:spPr>
        <p:txBody>
          <a:bodyPr wrap="square">
            <a:spAutoFit/>
          </a:bodyPr>
          <a:lstStyle/>
          <a:p>
            <a:pPr algn="ctr" fontAlgn="base"/>
            <a:r>
              <a:rPr lang="en-US" b="1" dirty="0">
                <a:solidFill>
                  <a:srgbClr val="333333"/>
                </a:solidFill>
                <a:latin typeface="Roboto" panose="02000000000000000000" pitchFamily="2" charset="0"/>
              </a:rPr>
              <a:t>			Importance of RDBMS in Modern Computing</a:t>
            </a:r>
            <a:endParaRPr lang="en-IN" b="1" i="0" dirty="0">
              <a:solidFill>
                <a:srgbClr val="333333"/>
              </a:solidFill>
              <a:effectLst/>
              <a:latin typeface="Roboto" panose="02000000000000000000" pitchFamily="2" charset="0"/>
            </a:endParaRPr>
          </a:p>
        </p:txBody>
      </p:sp>
      <p:sp>
        <p:nvSpPr>
          <p:cNvPr id="6" name="TextBox 5">
            <a:extLst>
              <a:ext uri="{FF2B5EF4-FFF2-40B4-BE49-F238E27FC236}">
                <a16:creationId xmlns:a16="http://schemas.microsoft.com/office/drawing/2014/main" id="{84FC3422-BEB0-D015-34FC-FC7F3A43A04E}"/>
              </a:ext>
            </a:extLst>
          </p:cNvPr>
          <p:cNvSpPr txBox="1"/>
          <p:nvPr/>
        </p:nvSpPr>
        <p:spPr>
          <a:xfrm>
            <a:off x="1656411" y="2420672"/>
            <a:ext cx="7817371" cy="2308324"/>
          </a:xfrm>
          <a:prstGeom prst="rect">
            <a:avLst/>
          </a:prstGeom>
          <a:noFill/>
        </p:spPr>
        <p:txBody>
          <a:bodyPr wrap="square">
            <a:spAutoFit/>
          </a:bodyPr>
          <a:lstStyle/>
          <a:p>
            <a:r>
              <a:rPr lang="en-US" dirty="0"/>
              <a:t>Relational Database Management Systems (RDBMS) are a foundational part of modern software systems. </a:t>
            </a:r>
          </a:p>
          <a:p>
            <a:endParaRPr lang="en-US" dirty="0"/>
          </a:p>
          <a:p>
            <a:r>
              <a:rPr lang="en-US" dirty="0"/>
              <a:t>They power applications across finance, e-commerce, healthcare, government, and more. </a:t>
            </a:r>
          </a:p>
          <a:p>
            <a:endParaRPr lang="en-US" dirty="0"/>
          </a:p>
          <a:p>
            <a:r>
              <a:rPr lang="en-US" dirty="0"/>
              <a:t>Their importance comes from their ability to manage structured data reliably, securely, and efficiently.</a:t>
            </a:r>
            <a:endParaRPr lang="en-IN" dirty="0"/>
          </a:p>
        </p:txBody>
      </p:sp>
    </p:spTree>
    <p:extLst>
      <p:ext uri="{BB962C8B-B14F-4D97-AF65-F5344CB8AC3E}">
        <p14:creationId xmlns:p14="http://schemas.microsoft.com/office/powerpoint/2010/main" val="20117526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0F690-8687-CFFE-C812-89F1D33B56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F15AB-BD5F-D0D9-F60E-5F423FCC8D5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299DE819-7CDB-8065-D2FA-D3A77662A81E}"/>
              </a:ext>
            </a:extLst>
          </p:cNvPr>
          <p:cNvSpPr txBox="1"/>
          <p:nvPr/>
        </p:nvSpPr>
        <p:spPr>
          <a:xfrm>
            <a:off x="2181068" y="954584"/>
            <a:ext cx="6100996" cy="369332"/>
          </a:xfrm>
          <a:prstGeom prst="rect">
            <a:avLst/>
          </a:prstGeom>
          <a:noFill/>
        </p:spPr>
        <p:txBody>
          <a:bodyPr wrap="square">
            <a:spAutoFit/>
          </a:bodyPr>
          <a:lstStyle/>
          <a:p>
            <a:r>
              <a:rPr lang="en-US" b="1" dirty="0"/>
              <a:t>						SQL – Create Index</a:t>
            </a:r>
            <a:endParaRPr lang="en-IN" b="1" dirty="0"/>
          </a:p>
        </p:txBody>
      </p:sp>
      <p:pic>
        <p:nvPicPr>
          <p:cNvPr id="5" name="Picture 4" descr="A screenshot of a computer">
            <a:extLst>
              <a:ext uri="{FF2B5EF4-FFF2-40B4-BE49-F238E27FC236}">
                <a16:creationId xmlns:a16="http://schemas.microsoft.com/office/drawing/2014/main" id="{01F0C9DD-FC1B-7EBE-3EB1-0FC2FF8D831E}"/>
              </a:ext>
            </a:extLst>
          </p:cNvPr>
          <p:cNvPicPr>
            <a:picLocks noChangeAspect="1"/>
          </p:cNvPicPr>
          <p:nvPr/>
        </p:nvPicPr>
        <p:blipFill>
          <a:blip r:embed="rId2"/>
          <a:stretch>
            <a:fillRect/>
          </a:stretch>
        </p:blipFill>
        <p:spPr>
          <a:xfrm>
            <a:off x="1118182" y="2103163"/>
            <a:ext cx="7486172" cy="3191320"/>
          </a:xfrm>
          <a:prstGeom prst="rect">
            <a:avLst/>
          </a:prstGeom>
        </p:spPr>
      </p:pic>
    </p:spTree>
    <p:extLst>
      <p:ext uri="{BB962C8B-B14F-4D97-AF65-F5344CB8AC3E}">
        <p14:creationId xmlns:p14="http://schemas.microsoft.com/office/powerpoint/2010/main" val="15370021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55408-01E7-AB3E-9E2F-9E9103743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D7EE5-0D75-22BD-2AC2-843FFB28FF8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4FB4115-D791-7629-CC0A-C78DC2303130}"/>
              </a:ext>
            </a:extLst>
          </p:cNvPr>
          <p:cNvSpPr txBox="1"/>
          <p:nvPr/>
        </p:nvSpPr>
        <p:spPr>
          <a:xfrm>
            <a:off x="2181068" y="954584"/>
            <a:ext cx="6100996" cy="369332"/>
          </a:xfrm>
          <a:prstGeom prst="rect">
            <a:avLst/>
          </a:prstGeom>
          <a:noFill/>
        </p:spPr>
        <p:txBody>
          <a:bodyPr wrap="square">
            <a:spAutoFit/>
          </a:bodyPr>
          <a:lstStyle/>
          <a:p>
            <a:r>
              <a:rPr lang="en-US" b="1" dirty="0"/>
              <a:t>						SQL – Create Index</a:t>
            </a:r>
            <a:endParaRPr lang="en-IN" b="1" dirty="0"/>
          </a:p>
        </p:txBody>
      </p:sp>
      <p:pic>
        <p:nvPicPr>
          <p:cNvPr id="4" name="Picture 3" descr="A screenshot of a computer">
            <a:extLst>
              <a:ext uri="{FF2B5EF4-FFF2-40B4-BE49-F238E27FC236}">
                <a16:creationId xmlns:a16="http://schemas.microsoft.com/office/drawing/2014/main" id="{CCEC4D9B-F68C-3CA8-3469-F245CFB1EE21}"/>
              </a:ext>
            </a:extLst>
          </p:cNvPr>
          <p:cNvPicPr>
            <a:picLocks noChangeAspect="1"/>
          </p:cNvPicPr>
          <p:nvPr/>
        </p:nvPicPr>
        <p:blipFill>
          <a:blip r:embed="rId2"/>
          <a:stretch>
            <a:fillRect/>
          </a:stretch>
        </p:blipFill>
        <p:spPr>
          <a:xfrm>
            <a:off x="2129105" y="1910811"/>
            <a:ext cx="6505229" cy="2886478"/>
          </a:xfrm>
          <a:prstGeom prst="rect">
            <a:avLst/>
          </a:prstGeom>
        </p:spPr>
      </p:pic>
    </p:spTree>
    <p:extLst>
      <p:ext uri="{BB962C8B-B14F-4D97-AF65-F5344CB8AC3E}">
        <p14:creationId xmlns:p14="http://schemas.microsoft.com/office/powerpoint/2010/main" val="24542786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2D58E-2A12-5F65-FA41-57C212674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D2DD8-0189-E2CC-EB29-4A5D9D4BEC0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ABA7EABE-8036-A436-4559-CCD07FE4F076}"/>
              </a:ext>
            </a:extLst>
          </p:cNvPr>
          <p:cNvSpPr txBox="1"/>
          <p:nvPr/>
        </p:nvSpPr>
        <p:spPr>
          <a:xfrm>
            <a:off x="2181068" y="954584"/>
            <a:ext cx="6100996" cy="369332"/>
          </a:xfrm>
          <a:prstGeom prst="rect">
            <a:avLst/>
          </a:prstGeom>
          <a:noFill/>
        </p:spPr>
        <p:txBody>
          <a:bodyPr wrap="square">
            <a:spAutoFit/>
          </a:bodyPr>
          <a:lstStyle/>
          <a:p>
            <a:r>
              <a:rPr lang="en-US" b="1" dirty="0"/>
              <a:t>	     SQL – Data Types and Table Storage Engines</a:t>
            </a:r>
            <a:endParaRPr lang="en-IN" b="1" dirty="0"/>
          </a:p>
        </p:txBody>
      </p:sp>
      <p:pic>
        <p:nvPicPr>
          <p:cNvPr id="6" name="Picture 5" descr="A screenshot of a data storage engine">
            <a:extLst>
              <a:ext uri="{FF2B5EF4-FFF2-40B4-BE49-F238E27FC236}">
                <a16:creationId xmlns:a16="http://schemas.microsoft.com/office/drawing/2014/main" id="{BE13F6CC-FEFC-28E3-BF3F-E927926CB57B}"/>
              </a:ext>
            </a:extLst>
          </p:cNvPr>
          <p:cNvPicPr>
            <a:picLocks noChangeAspect="1"/>
          </p:cNvPicPr>
          <p:nvPr/>
        </p:nvPicPr>
        <p:blipFill>
          <a:blip r:embed="rId2"/>
          <a:stretch>
            <a:fillRect/>
          </a:stretch>
        </p:blipFill>
        <p:spPr>
          <a:xfrm>
            <a:off x="1862225" y="1666635"/>
            <a:ext cx="7071911" cy="4544059"/>
          </a:xfrm>
          <a:prstGeom prst="rect">
            <a:avLst/>
          </a:prstGeom>
        </p:spPr>
      </p:pic>
    </p:spTree>
    <p:extLst>
      <p:ext uri="{BB962C8B-B14F-4D97-AF65-F5344CB8AC3E}">
        <p14:creationId xmlns:p14="http://schemas.microsoft.com/office/powerpoint/2010/main" val="34341254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4B653-F050-C2CB-FD22-1DF6B4FE9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BA9D1-E970-6F3C-4E43-3814FF15608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41C23E72-C3E1-F92F-78C3-3D1B2CF73915}"/>
              </a:ext>
            </a:extLst>
          </p:cNvPr>
          <p:cNvSpPr txBox="1"/>
          <p:nvPr/>
        </p:nvSpPr>
        <p:spPr>
          <a:xfrm>
            <a:off x="2181068" y="954584"/>
            <a:ext cx="6100996" cy="369332"/>
          </a:xfrm>
          <a:prstGeom prst="rect">
            <a:avLst/>
          </a:prstGeom>
          <a:noFill/>
        </p:spPr>
        <p:txBody>
          <a:bodyPr wrap="square">
            <a:spAutoFit/>
          </a:bodyPr>
          <a:lstStyle/>
          <a:p>
            <a:r>
              <a:rPr lang="en-US" b="1" dirty="0"/>
              <a:t>		   SQL – DCL - Data Control Language</a:t>
            </a:r>
            <a:endParaRPr lang="en-IN" b="1" dirty="0"/>
          </a:p>
        </p:txBody>
      </p:sp>
      <p:sp>
        <p:nvSpPr>
          <p:cNvPr id="4" name="TextBox 3">
            <a:extLst>
              <a:ext uri="{FF2B5EF4-FFF2-40B4-BE49-F238E27FC236}">
                <a16:creationId xmlns:a16="http://schemas.microsoft.com/office/drawing/2014/main" id="{54DB8129-82CE-6C8F-2018-6AAEEFC9FB3A}"/>
              </a:ext>
            </a:extLst>
          </p:cNvPr>
          <p:cNvSpPr txBox="1"/>
          <p:nvPr/>
        </p:nvSpPr>
        <p:spPr>
          <a:xfrm>
            <a:off x="2300989" y="1679616"/>
            <a:ext cx="6513227" cy="3693319"/>
          </a:xfrm>
          <a:prstGeom prst="rect">
            <a:avLst/>
          </a:prstGeom>
          <a:noFill/>
        </p:spPr>
        <p:txBody>
          <a:bodyPr wrap="square">
            <a:spAutoFit/>
          </a:bodyPr>
          <a:lstStyle/>
          <a:p>
            <a:pPr>
              <a:buNone/>
            </a:pPr>
            <a:r>
              <a:rPr lang="en-US" b="1" dirty="0"/>
              <a:t>⭐ DCL – Data Control Language</a:t>
            </a:r>
          </a:p>
          <a:p>
            <a:pPr>
              <a:buNone/>
            </a:pPr>
            <a:endParaRPr lang="en-US" b="1" dirty="0"/>
          </a:p>
          <a:p>
            <a:pPr>
              <a:buNone/>
            </a:pPr>
            <a:r>
              <a:rPr lang="en-US" b="1" dirty="0"/>
              <a:t>DCL (Data Control Language)</a:t>
            </a:r>
            <a:r>
              <a:rPr lang="en-US" dirty="0"/>
              <a:t> is a subset of SQL used to </a:t>
            </a:r>
            <a:r>
              <a:rPr lang="en-US" b="1" dirty="0"/>
              <a:t>control access</a:t>
            </a:r>
            <a:r>
              <a:rPr lang="en-US" dirty="0"/>
              <a:t>, </a:t>
            </a:r>
            <a:r>
              <a:rPr lang="en-US" b="1" dirty="0"/>
              <a:t>permissions</a:t>
            </a:r>
            <a:r>
              <a:rPr lang="en-US" dirty="0"/>
              <a:t>, and </a:t>
            </a:r>
            <a:r>
              <a:rPr lang="en-US" b="1" dirty="0"/>
              <a:t>security</a:t>
            </a:r>
            <a:r>
              <a:rPr lang="en-US" dirty="0"/>
              <a:t> of database objects.</a:t>
            </a:r>
          </a:p>
          <a:p>
            <a:pPr>
              <a:buNone/>
            </a:pPr>
            <a:r>
              <a:rPr lang="en-US" dirty="0"/>
              <a:t>DCL ensures:</a:t>
            </a:r>
          </a:p>
          <a:p>
            <a:pPr>
              <a:buFont typeface="Arial" panose="020B0604020202020204" pitchFamily="34" charset="0"/>
              <a:buChar char="•"/>
            </a:pPr>
            <a:r>
              <a:rPr lang="en-US" dirty="0"/>
              <a:t>Only authorized users can access the database.</a:t>
            </a:r>
          </a:p>
          <a:p>
            <a:pPr>
              <a:buFont typeface="Arial" panose="020B0604020202020204" pitchFamily="34" charset="0"/>
              <a:buChar char="•"/>
            </a:pPr>
            <a:r>
              <a:rPr lang="en-US" dirty="0"/>
              <a:t>Sensitive data is protected.</a:t>
            </a:r>
          </a:p>
          <a:p>
            <a:pPr>
              <a:buFont typeface="Arial" panose="020B0604020202020204" pitchFamily="34" charset="0"/>
              <a:buChar char="•"/>
            </a:pPr>
            <a:r>
              <a:rPr lang="en-US" dirty="0"/>
              <a:t>Permissions are assigned/granted and removed/revoked when needed.</a:t>
            </a:r>
          </a:p>
          <a:p>
            <a:pPr>
              <a:buNone/>
            </a:pPr>
            <a:r>
              <a:rPr lang="en-US" dirty="0"/>
              <a:t>The two main DCL commands are:</a:t>
            </a:r>
          </a:p>
          <a:p>
            <a:pPr>
              <a:buFont typeface="Arial" panose="020B0604020202020204" pitchFamily="34" charset="0"/>
              <a:buChar char="•"/>
            </a:pPr>
            <a:r>
              <a:rPr lang="en-US" b="1" dirty="0"/>
              <a:t>GRANT</a:t>
            </a:r>
            <a:endParaRPr lang="en-US" dirty="0"/>
          </a:p>
          <a:p>
            <a:pPr>
              <a:buFont typeface="Arial" panose="020B0604020202020204" pitchFamily="34" charset="0"/>
              <a:buChar char="•"/>
            </a:pPr>
            <a:r>
              <a:rPr lang="en-US" b="1" dirty="0"/>
              <a:t>REVOKE</a:t>
            </a:r>
            <a:endParaRPr lang="en-US" dirty="0"/>
          </a:p>
        </p:txBody>
      </p:sp>
    </p:spTree>
    <p:extLst>
      <p:ext uri="{BB962C8B-B14F-4D97-AF65-F5344CB8AC3E}">
        <p14:creationId xmlns:p14="http://schemas.microsoft.com/office/powerpoint/2010/main" val="14548528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7ED-DF8B-DFD0-84C9-3CB0B3642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F7808F-8861-E1D8-D639-E5453DACB5B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3486FE88-3AAB-5F05-F9AE-030F58B162C0}"/>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sp>
        <p:nvSpPr>
          <p:cNvPr id="4" name="TextBox 3">
            <a:extLst>
              <a:ext uri="{FF2B5EF4-FFF2-40B4-BE49-F238E27FC236}">
                <a16:creationId xmlns:a16="http://schemas.microsoft.com/office/drawing/2014/main" id="{1EAC95AD-A928-E764-A04F-21A472043406}"/>
              </a:ext>
            </a:extLst>
          </p:cNvPr>
          <p:cNvSpPr txBox="1"/>
          <p:nvPr/>
        </p:nvSpPr>
        <p:spPr>
          <a:xfrm>
            <a:off x="2420911" y="1982371"/>
            <a:ext cx="6843010" cy="2308324"/>
          </a:xfrm>
          <a:prstGeom prst="rect">
            <a:avLst/>
          </a:prstGeom>
          <a:noFill/>
        </p:spPr>
        <p:txBody>
          <a:bodyPr wrap="square">
            <a:spAutoFit/>
          </a:bodyPr>
          <a:lstStyle/>
          <a:p>
            <a:pPr>
              <a:buNone/>
            </a:pPr>
            <a:r>
              <a:rPr lang="en-US" b="1" dirty="0"/>
              <a:t>⭐ User and Permission Management</a:t>
            </a:r>
          </a:p>
          <a:p>
            <a:pPr>
              <a:buNone/>
            </a:pPr>
            <a:endParaRPr lang="en-US" b="1" dirty="0"/>
          </a:p>
          <a:p>
            <a:pPr>
              <a:buNone/>
            </a:pPr>
            <a:r>
              <a:rPr lang="en-US" dirty="0"/>
              <a:t>Database security involves:</a:t>
            </a:r>
          </a:p>
          <a:p>
            <a:pPr>
              <a:buFont typeface="Arial" panose="020B0604020202020204" pitchFamily="34" charset="0"/>
              <a:buChar char="•"/>
            </a:pPr>
            <a:r>
              <a:rPr lang="en-US" dirty="0"/>
              <a:t>Creating users</a:t>
            </a:r>
          </a:p>
          <a:p>
            <a:pPr>
              <a:buFont typeface="Arial" panose="020B0604020202020204" pitchFamily="34" charset="0"/>
              <a:buChar char="•"/>
            </a:pPr>
            <a:r>
              <a:rPr lang="en-US" dirty="0"/>
              <a:t>Assigning privileges</a:t>
            </a:r>
          </a:p>
          <a:p>
            <a:pPr>
              <a:buFont typeface="Arial" panose="020B0604020202020204" pitchFamily="34" charset="0"/>
              <a:buChar char="•"/>
            </a:pPr>
            <a:r>
              <a:rPr lang="en-US" dirty="0"/>
              <a:t>Removing privileges</a:t>
            </a:r>
          </a:p>
          <a:p>
            <a:pPr>
              <a:buFont typeface="Arial" panose="020B0604020202020204" pitchFamily="34" charset="0"/>
              <a:buChar char="•"/>
            </a:pPr>
            <a:r>
              <a:rPr lang="en-US" dirty="0"/>
              <a:t>Destroying users</a:t>
            </a:r>
          </a:p>
          <a:p>
            <a:pPr>
              <a:buFont typeface="Arial" panose="020B0604020202020204" pitchFamily="34" charset="0"/>
              <a:buChar char="•"/>
            </a:pPr>
            <a:r>
              <a:rPr lang="en-US" dirty="0"/>
              <a:t>Using roles for easier permission management</a:t>
            </a:r>
          </a:p>
        </p:txBody>
      </p:sp>
    </p:spTree>
    <p:extLst>
      <p:ext uri="{BB962C8B-B14F-4D97-AF65-F5344CB8AC3E}">
        <p14:creationId xmlns:p14="http://schemas.microsoft.com/office/powerpoint/2010/main" val="10050365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D6F4D-87F8-520C-3792-3B87BBD45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6BD4-45AB-E24F-EA47-FDF9953C98D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4" name="Picture 3" descr="A screenshot of a computer&#10;&#10;AI-generated content may be incorrect.">
            <a:extLst>
              <a:ext uri="{FF2B5EF4-FFF2-40B4-BE49-F238E27FC236}">
                <a16:creationId xmlns:a16="http://schemas.microsoft.com/office/drawing/2014/main" id="{8DE4BADB-2F39-2A94-50C0-941A3C885AF2}"/>
              </a:ext>
            </a:extLst>
          </p:cNvPr>
          <p:cNvPicPr>
            <a:picLocks noChangeAspect="1"/>
          </p:cNvPicPr>
          <p:nvPr/>
        </p:nvPicPr>
        <p:blipFill>
          <a:blip r:embed="rId2"/>
          <a:stretch>
            <a:fillRect/>
          </a:stretch>
        </p:blipFill>
        <p:spPr>
          <a:xfrm>
            <a:off x="1322439" y="2075702"/>
            <a:ext cx="7097123" cy="2886478"/>
          </a:xfrm>
          <a:prstGeom prst="rect">
            <a:avLst/>
          </a:prstGeom>
        </p:spPr>
      </p:pic>
      <p:sp>
        <p:nvSpPr>
          <p:cNvPr id="5" name="TextBox 4">
            <a:extLst>
              <a:ext uri="{FF2B5EF4-FFF2-40B4-BE49-F238E27FC236}">
                <a16:creationId xmlns:a16="http://schemas.microsoft.com/office/drawing/2014/main" id="{C4E8E0ED-622D-6FB8-56F8-12AF532B6A57}"/>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spTree>
    <p:extLst>
      <p:ext uri="{BB962C8B-B14F-4D97-AF65-F5344CB8AC3E}">
        <p14:creationId xmlns:p14="http://schemas.microsoft.com/office/powerpoint/2010/main" val="14994478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3AAE0-797A-565C-0F34-20A8487005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3E5B6-295E-6CA2-F8DB-45F3F701AE0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852E455-0761-6201-A1A3-38D694EE9874}"/>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pic>
        <p:nvPicPr>
          <p:cNvPr id="5" name="Picture 4" descr="A screenshot of a computer">
            <a:extLst>
              <a:ext uri="{FF2B5EF4-FFF2-40B4-BE49-F238E27FC236}">
                <a16:creationId xmlns:a16="http://schemas.microsoft.com/office/drawing/2014/main" id="{06CB702F-8CE7-3748-621A-F1568CC58D02}"/>
              </a:ext>
            </a:extLst>
          </p:cNvPr>
          <p:cNvPicPr>
            <a:picLocks noChangeAspect="1"/>
          </p:cNvPicPr>
          <p:nvPr/>
        </p:nvPicPr>
        <p:blipFill>
          <a:blip r:embed="rId2"/>
          <a:stretch>
            <a:fillRect/>
          </a:stretch>
        </p:blipFill>
        <p:spPr>
          <a:xfrm>
            <a:off x="2338466" y="2247317"/>
            <a:ext cx="6445769" cy="2753109"/>
          </a:xfrm>
          <a:prstGeom prst="rect">
            <a:avLst/>
          </a:prstGeom>
        </p:spPr>
      </p:pic>
    </p:spTree>
    <p:extLst>
      <p:ext uri="{BB962C8B-B14F-4D97-AF65-F5344CB8AC3E}">
        <p14:creationId xmlns:p14="http://schemas.microsoft.com/office/powerpoint/2010/main" val="1140387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04977-60E0-FC26-035B-850F63A247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D722B-807F-C268-8CBC-80E3601CA06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528331FF-6EEB-9F6A-831B-A50C2C74BBD9}"/>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pic>
        <p:nvPicPr>
          <p:cNvPr id="5" name="Picture 4" descr="A screenshot of a computer">
            <a:extLst>
              <a:ext uri="{FF2B5EF4-FFF2-40B4-BE49-F238E27FC236}">
                <a16:creationId xmlns:a16="http://schemas.microsoft.com/office/drawing/2014/main" id="{2DB7D6D5-A49A-31F3-F456-EC1AC1DFFE4C}"/>
              </a:ext>
            </a:extLst>
          </p:cNvPr>
          <p:cNvPicPr>
            <a:picLocks noChangeAspect="1"/>
          </p:cNvPicPr>
          <p:nvPr/>
        </p:nvPicPr>
        <p:blipFill>
          <a:blip r:embed="rId2"/>
          <a:stretch>
            <a:fillRect/>
          </a:stretch>
        </p:blipFill>
        <p:spPr>
          <a:xfrm>
            <a:off x="2482563" y="2376899"/>
            <a:ext cx="5986880" cy="1924319"/>
          </a:xfrm>
          <a:prstGeom prst="rect">
            <a:avLst/>
          </a:prstGeom>
        </p:spPr>
      </p:pic>
    </p:spTree>
    <p:extLst>
      <p:ext uri="{BB962C8B-B14F-4D97-AF65-F5344CB8AC3E}">
        <p14:creationId xmlns:p14="http://schemas.microsoft.com/office/powerpoint/2010/main" val="7400534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72FDB-DED3-0869-56D6-2F86E65E6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88A0D-C9A4-F6BC-DBC4-CBD9CA26049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9227C7F7-72E3-EE9D-70A0-B6D29F75AEBB}"/>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pic>
        <p:nvPicPr>
          <p:cNvPr id="5" name="Picture 4" descr="A screenshot of a phone">
            <a:extLst>
              <a:ext uri="{FF2B5EF4-FFF2-40B4-BE49-F238E27FC236}">
                <a16:creationId xmlns:a16="http://schemas.microsoft.com/office/drawing/2014/main" id="{C5AEF6A0-B366-26B1-FF3D-C097D2B4FF30}"/>
              </a:ext>
            </a:extLst>
          </p:cNvPr>
          <p:cNvPicPr>
            <a:picLocks noChangeAspect="1"/>
          </p:cNvPicPr>
          <p:nvPr/>
        </p:nvPicPr>
        <p:blipFill>
          <a:blip r:embed="rId2"/>
          <a:stretch>
            <a:fillRect/>
          </a:stretch>
        </p:blipFill>
        <p:spPr>
          <a:xfrm>
            <a:off x="1192298" y="1911942"/>
            <a:ext cx="7771820" cy="4563112"/>
          </a:xfrm>
          <a:prstGeom prst="rect">
            <a:avLst/>
          </a:prstGeom>
        </p:spPr>
      </p:pic>
    </p:spTree>
    <p:extLst>
      <p:ext uri="{BB962C8B-B14F-4D97-AF65-F5344CB8AC3E}">
        <p14:creationId xmlns:p14="http://schemas.microsoft.com/office/powerpoint/2010/main" val="1212302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5E9D3-043B-718D-0506-7727B2AC5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64A248-5DB0-07E6-B521-EB4B2CC66C6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2D066C70-666F-075A-9F14-EA6FEE13FDEB}"/>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pic>
        <p:nvPicPr>
          <p:cNvPr id="5" name="Picture 4" descr="A screenshot of a computer&#10;&#10;AI-generated content may be incorrect.">
            <a:extLst>
              <a:ext uri="{FF2B5EF4-FFF2-40B4-BE49-F238E27FC236}">
                <a16:creationId xmlns:a16="http://schemas.microsoft.com/office/drawing/2014/main" id="{3C150E33-7A79-A188-31F7-4DE8595CCCBC}"/>
              </a:ext>
            </a:extLst>
          </p:cNvPr>
          <p:cNvPicPr>
            <a:picLocks noChangeAspect="1"/>
          </p:cNvPicPr>
          <p:nvPr/>
        </p:nvPicPr>
        <p:blipFill>
          <a:blip r:embed="rId2"/>
          <a:stretch>
            <a:fillRect/>
          </a:stretch>
        </p:blipFill>
        <p:spPr>
          <a:xfrm>
            <a:off x="1199213" y="2102468"/>
            <a:ext cx="7550564" cy="4182059"/>
          </a:xfrm>
          <a:prstGeom prst="rect">
            <a:avLst/>
          </a:prstGeom>
        </p:spPr>
      </p:pic>
    </p:spTree>
    <p:extLst>
      <p:ext uri="{BB962C8B-B14F-4D97-AF65-F5344CB8AC3E}">
        <p14:creationId xmlns:p14="http://schemas.microsoft.com/office/powerpoint/2010/main" val="229713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27890-10B5-3946-EDD3-625D3A846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3979C-8191-B48A-6EDF-D83B26E8A919}"/>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A37DA84-B213-766A-C5FD-5CD3E532EED5}"/>
              </a:ext>
            </a:extLst>
          </p:cNvPr>
          <p:cNvSpPr txBox="1"/>
          <p:nvPr/>
        </p:nvSpPr>
        <p:spPr>
          <a:xfrm>
            <a:off x="1491520" y="2304978"/>
            <a:ext cx="8536899" cy="3693319"/>
          </a:xfrm>
          <a:prstGeom prst="rect">
            <a:avLst/>
          </a:prstGeom>
          <a:noFill/>
        </p:spPr>
        <p:txBody>
          <a:bodyPr wrap="square">
            <a:spAutoFit/>
          </a:bodyPr>
          <a:lstStyle/>
          <a:p>
            <a:pPr>
              <a:buNone/>
            </a:pPr>
            <a:r>
              <a:rPr lang="en-US" b="1" dirty="0"/>
              <a:t>Reliable Data Storage and Management</a:t>
            </a:r>
          </a:p>
          <a:p>
            <a:pPr>
              <a:buNone/>
            </a:pPr>
            <a:endParaRPr lang="en-US" b="1" dirty="0"/>
          </a:p>
          <a:p>
            <a:pPr>
              <a:buNone/>
            </a:pPr>
            <a:r>
              <a:rPr lang="en-US" dirty="0"/>
              <a:t>RDBMS provide a stable and consistent way to store data using </a:t>
            </a:r>
            <a:r>
              <a:rPr lang="en-US" b="1" dirty="0"/>
              <a:t>tables</a:t>
            </a:r>
            <a:r>
              <a:rPr lang="en-US" dirty="0"/>
              <a:t>, </a:t>
            </a:r>
            <a:r>
              <a:rPr lang="en-US" b="1" dirty="0"/>
              <a:t>relationships</a:t>
            </a:r>
            <a:r>
              <a:rPr lang="en-US" dirty="0"/>
              <a:t>, and </a:t>
            </a:r>
            <a:r>
              <a:rPr lang="en-US" b="1" dirty="0"/>
              <a:t>constraints</a:t>
            </a:r>
            <a:r>
              <a:rPr lang="en-US" dirty="0"/>
              <a:t>.</a:t>
            </a:r>
          </a:p>
          <a:p>
            <a:pPr>
              <a:buNone/>
            </a:pPr>
            <a:br>
              <a:rPr lang="en-US" dirty="0"/>
            </a:br>
            <a:r>
              <a:rPr lang="en-US" dirty="0"/>
              <a:t>They ensure:</a:t>
            </a:r>
          </a:p>
          <a:p>
            <a:pPr>
              <a:buNone/>
            </a:pPr>
            <a:endParaRPr lang="en-US" dirty="0"/>
          </a:p>
          <a:p>
            <a:pPr>
              <a:buFont typeface="Arial" panose="020B0604020202020204" pitchFamily="34" charset="0"/>
              <a:buChar char="•"/>
            </a:pPr>
            <a:r>
              <a:rPr lang="en-US" dirty="0"/>
              <a:t>Data accuracy</a:t>
            </a:r>
          </a:p>
          <a:p>
            <a:pPr>
              <a:buFont typeface="Arial" panose="020B0604020202020204" pitchFamily="34" charset="0"/>
              <a:buChar char="•"/>
            </a:pPr>
            <a:r>
              <a:rPr lang="en-US" dirty="0"/>
              <a:t>Data consistency</a:t>
            </a:r>
          </a:p>
          <a:p>
            <a:pPr>
              <a:buFont typeface="Arial" panose="020B0604020202020204" pitchFamily="34" charset="0"/>
              <a:buChar char="•"/>
            </a:pPr>
            <a:r>
              <a:rPr lang="en-US" dirty="0"/>
              <a:t>Data reliability</a:t>
            </a:r>
          </a:p>
          <a:p>
            <a:pPr>
              <a:buFont typeface="Arial" panose="020B0604020202020204" pitchFamily="34" charset="0"/>
              <a:buChar char="•"/>
            </a:pPr>
            <a:endParaRPr lang="en-US" dirty="0"/>
          </a:p>
          <a:p>
            <a:pPr>
              <a:buNone/>
            </a:pPr>
            <a:r>
              <a:rPr lang="en-US" dirty="0"/>
              <a:t>This is essential for systems that cannot tolerate incorrect or inconsistent data (e.g., banking, billing).</a:t>
            </a:r>
          </a:p>
        </p:txBody>
      </p:sp>
      <p:sp>
        <p:nvSpPr>
          <p:cNvPr id="5" name="TextBox 4">
            <a:extLst>
              <a:ext uri="{FF2B5EF4-FFF2-40B4-BE49-F238E27FC236}">
                <a16:creationId xmlns:a16="http://schemas.microsoft.com/office/drawing/2014/main" id="{61EAEA83-93AD-D172-C9EB-08BD63DA8B59}"/>
              </a:ext>
            </a:extLst>
          </p:cNvPr>
          <p:cNvSpPr txBox="1"/>
          <p:nvPr/>
        </p:nvSpPr>
        <p:spPr>
          <a:xfrm>
            <a:off x="1551482" y="1569183"/>
            <a:ext cx="6100996" cy="369332"/>
          </a:xfrm>
          <a:prstGeom prst="rect">
            <a:avLst/>
          </a:prstGeom>
          <a:noFill/>
        </p:spPr>
        <p:txBody>
          <a:bodyPr wrap="square">
            <a:spAutoFit/>
          </a:bodyPr>
          <a:lstStyle/>
          <a:p>
            <a:pPr fontAlgn="base"/>
            <a:r>
              <a:rPr lang="en-US" b="1" dirty="0">
                <a:solidFill>
                  <a:srgbClr val="333333"/>
                </a:solidFill>
                <a:latin typeface="Roboto" panose="02000000000000000000" pitchFamily="2" charset="0"/>
              </a:rPr>
              <a:t>Importance of RDBMS in Modern Computing</a:t>
            </a:r>
            <a:endParaRPr lang="en-IN"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5874906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4BEEA-EE9D-4EC5-C34D-6E197D901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1CE9C-2C80-9F34-EC11-CA2690FA83B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9159F877-44FF-D1BA-5B51-D478BFB87F7F}"/>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sp>
        <p:nvSpPr>
          <p:cNvPr id="5" name="TextBox 4">
            <a:extLst>
              <a:ext uri="{FF2B5EF4-FFF2-40B4-BE49-F238E27FC236}">
                <a16:creationId xmlns:a16="http://schemas.microsoft.com/office/drawing/2014/main" id="{3C551307-0D27-4D22-C645-FB3CBAC4ACED}"/>
              </a:ext>
            </a:extLst>
          </p:cNvPr>
          <p:cNvSpPr txBox="1"/>
          <p:nvPr/>
        </p:nvSpPr>
        <p:spPr>
          <a:xfrm>
            <a:off x="1551480" y="1963792"/>
            <a:ext cx="6902971" cy="2585323"/>
          </a:xfrm>
          <a:prstGeom prst="rect">
            <a:avLst/>
          </a:prstGeom>
          <a:noFill/>
        </p:spPr>
        <p:txBody>
          <a:bodyPr wrap="square">
            <a:spAutoFit/>
          </a:bodyPr>
          <a:lstStyle/>
          <a:p>
            <a:pPr>
              <a:buNone/>
            </a:pPr>
            <a:r>
              <a:rPr lang="en-US" b="1" dirty="0"/>
              <a:t>⭐ Roles and Privileges</a:t>
            </a:r>
          </a:p>
          <a:p>
            <a:pPr>
              <a:buNone/>
            </a:pPr>
            <a:endParaRPr lang="en-US" b="1" dirty="0"/>
          </a:p>
          <a:p>
            <a:pPr>
              <a:buNone/>
            </a:pPr>
            <a:r>
              <a:rPr lang="en-US" dirty="0"/>
              <a:t>A </a:t>
            </a:r>
            <a:r>
              <a:rPr lang="en-US" b="1" dirty="0"/>
              <a:t>Role</a:t>
            </a:r>
            <a:r>
              <a:rPr lang="en-US" dirty="0"/>
              <a:t> is a collection of privileges grouped together.</a:t>
            </a:r>
            <a:br>
              <a:rPr lang="en-US" dirty="0"/>
            </a:br>
            <a:r>
              <a:rPr lang="en-US" dirty="0"/>
              <a:t>Roles simplify permission management, especially for many users.</a:t>
            </a:r>
          </a:p>
          <a:p>
            <a:pPr>
              <a:buNone/>
            </a:pPr>
            <a:r>
              <a:rPr lang="en-US" b="1" dirty="0"/>
              <a:t>Why Roles are useful:</a:t>
            </a:r>
          </a:p>
          <a:p>
            <a:pPr>
              <a:buFont typeface="Arial" panose="020B0604020202020204" pitchFamily="34" charset="0"/>
              <a:buChar char="•"/>
            </a:pPr>
            <a:r>
              <a:rPr lang="en-US" dirty="0"/>
              <a:t>Assign a set of permissions at once.</a:t>
            </a:r>
          </a:p>
          <a:p>
            <a:pPr>
              <a:buFont typeface="Arial" panose="020B0604020202020204" pitchFamily="34" charset="0"/>
              <a:buChar char="•"/>
            </a:pPr>
            <a:r>
              <a:rPr lang="en-US" dirty="0"/>
              <a:t>Reduce repeated GRANT commands.</a:t>
            </a:r>
          </a:p>
          <a:p>
            <a:pPr>
              <a:buFont typeface="Arial" panose="020B0604020202020204" pitchFamily="34" charset="0"/>
              <a:buChar char="•"/>
            </a:pPr>
            <a:r>
              <a:rPr lang="en-US" dirty="0"/>
              <a:t>Easier to manage large teams.</a:t>
            </a:r>
          </a:p>
        </p:txBody>
      </p:sp>
    </p:spTree>
    <p:extLst>
      <p:ext uri="{BB962C8B-B14F-4D97-AF65-F5344CB8AC3E}">
        <p14:creationId xmlns:p14="http://schemas.microsoft.com/office/powerpoint/2010/main" val="15139008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D8CCE-B64F-BEFE-BA3F-46ACFD8DC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C7A99-48D0-E32D-AF01-2A957B004EE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C927579-D3A9-2648-B0E9-C3B9E3E438D0}"/>
              </a:ext>
            </a:extLst>
          </p:cNvPr>
          <p:cNvSpPr txBox="1"/>
          <p:nvPr/>
        </p:nvSpPr>
        <p:spPr>
          <a:xfrm>
            <a:off x="2061147" y="1269378"/>
            <a:ext cx="6100996" cy="369332"/>
          </a:xfrm>
          <a:prstGeom prst="rect">
            <a:avLst/>
          </a:prstGeom>
          <a:noFill/>
        </p:spPr>
        <p:txBody>
          <a:bodyPr wrap="square">
            <a:spAutoFit/>
          </a:bodyPr>
          <a:lstStyle/>
          <a:p>
            <a:r>
              <a:rPr lang="en-US" b="1" dirty="0"/>
              <a:t> 		   SQL – DCL - Data Control Language</a:t>
            </a:r>
            <a:endParaRPr lang="en-IN" b="1" dirty="0"/>
          </a:p>
        </p:txBody>
      </p:sp>
      <p:pic>
        <p:nvPicPr>
          <p:cNvPr id="7" name="Picture 6" descr="A screenshot of a chat">
            <a:extLst>
              <a:ext uri="{FF2B5EF4-FFF2-40B4-BE49-F238E27FC236}">
                <a16:creationId xmlns:a16="http://schemas.microsoft.com/office/drawing/2014/main" id="{D085DF5F-0A61-A7FA-D99C-76655FACB2FB}"/>
              </a:ext>
            </a:extLst>
          </p:cNvPr>
          <p:cNvPicPr>
            <a:picLocks noChangeAspect="1"/>
          </p:cNvPicPr>
          <p:nvPr/>
        </p:nvPicPr>
        <p:blipFill>
          <a:blip r:embed="rId2"/>
          <a:stretch>
            <a:fillRect/>
          </a:stretch>
        </p:blipFill>
        <p:spPr>
          <a:xfrm>
            <a:off x="915601" y="1949205"/>
            <a:ext cx="7194077" cy="4248743"/>
          </a:xfrm>
          <a:prstGeom prst="rect">
            <a:avLst/>
          </a:prstGeom>
        </p:spPr>
      </p:pic>
    </p:spTree>
    <p:extLst>
      <p:ext uri="{BB962C8B-B14F-4D97-AF65-F5344CB8AC3E}">
        <p14:creationId xmlns:p14="http://schemas.microsoft.com/office/powerpoint/2010/main" val="32346265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7C7B5-47FC-3D76-019A-0BE608FF4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0C6C6-5C06-7483-E2F4-BB2504DF0C1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E294354-8C65-BB02-CF6E-D5DEC6254D30}"/>
              </a:ext>
            </a:extLst>
          </p:cNvPr>
          <p:cNvSpPr txBox="1"/>
          <p:nvPr/>
        </p:nvSpPr>
        <p:spPr>
          <a:xfrm>
            <a:off x="2181068" y="954584"/>
            <a:ext cx="6100996" cy="369332"/>
          </a:xfrm>
          <a:prstGeom prst="rect">
            <a:avLst/>
          </a:prstGeom>
          <a:noFill/>
        </p:spPr>
        <p:txBody>
          <a:bodyPr wrap="square">
            <a:spAutoFit/>
          </a:bodyPr>
          <a:lstStyle/>
          <a:p>
            <a:r>
              <a:rPr lang="en-US" b="1" dirty="0"/>
              <a:t>						SQL – Create Index</a:t>
            </a:r>
            <a:endParaRPr lang="en-IN" b="1" dirty="0"/>
          </a:p>
        </p:txBody>
      </p:sp>
      <p:pic>
        <p:nvPicPr>
          <p:cNvPr id="4" name="Picture 3" descr="A screenshot of a computer">
            <a:extLst>
              <a:ext uri="{FF2B5EF4-FFF2-40B4-BE49-F238E27FC236}">
                <a16:creationId xmlns:a16="http://schemas.microsoft.com/office/drawing/2014/main" id="{8A3C1A03-9A32-ACB6-96DD-89188A5F2C23}"/>
              </a:ext>
            </a:extLst>
          </p:cNvPr>
          <p:cNvPicPr>
            <a:picLocks noChangeAspect="1"/>
          </p:cNvPicPr>
          <p:nvPr/>
        </p:nvPicPr>
        <p:blipFill>
          <a:blip r:embed="rId2"/>
          <a:stretch>
            <a:fillRect/>
          </a:stretch>
        </p:blipFill>
        <p:spPr>
          <a:xfrm>
            <a:off x="1819782" y="2077109"/>
            <a:ext cx="6769582" cy="3962953"/>
          </a:xfrm>
          <a:prstGeom prst="rect">
            <a:avLst/>
          </a:prstGeom>
        </p:spPr>
      </p:pic>
    </p:spTree>
    <p:extLst>
      <p:ext uri="{BB962C8B-B14F-4D97-AF65-F5344CB8AC3E}">
        <p14:creationId xmlns:p14="http://schemas.microsoft.com/office/powerpoint/2010/main" val="5232939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DC81-F908-88AF-721D-292266287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0C7AE-F408-CD4C-DEA6-2BB5381E88A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AC330B6-8096-EB14-1BB0-50A02111C97A}"/>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sp>
        <p:nvSpPr>
          <p:cNvPr id="4" name="TextBox 3">
            <a:extLst>
              <a:ext uri="{FF2B5EF4-FFF2-40B4-BE49-F238E27FC236}">
                <a16:creationId xmlns:a16="http://schemas.microsoft.com/office/drawing/2014/main" id="{5FFF47B8-3345-D5BD-78C2-D32ECEAAD39A}"/>
              </a:ext>
            </a:extLst>
          </p:cNvPr>
          <p:cNvSpPr txBox="1"/>
          <p:nvPr/>
        </p:nvSpPr>
        <p:spPr>
          <a:xfrm>
            <a:off x="1701383" y="1585450"/>
            <a:ext cx="7382656" cy="2862322"/>
          </a:xfrm>
          <a:prstGeom prst="rect">
            <a:avLst/>
          </a:prstGeom>
          <a:noFill/>
        </p:spPr>
        <p:txBody>
          <a:bodyPr wrap="square">
            <a:spAutoFit/>
          </a:bodyPr>
          <a:lstStyle/>
          <a:p>
            <a:pPr>
              <a:buNone/>
            </a:pPr>
            <a:r>
              <a:rPr lang="en-US" dirty="0"/>
              <a:t>DML is a subset of SQL used to </a:t>
            </a:r>
            <a:r>
              <a:rPr lang="en-US" b="1" dirty="0"/>
              <a:t>manage and manipulate data stored inside tables</a:t>
            </a:r>
            <a:r>
              <a:rPr lang="en-US" dirty="0"/>
              <a:t> of a relational database.</a:t>
            </a:r>
          </a:p>
          <a:p>
            <a:pPr>
              <a:buNone/>
            </a:pPr>
            <a:endParaRPr lang="en-US" dirty="0"/>
          </a:p>
          <a:p>
            <a:pPr>
              <a:buNone/>
            </a:pPr>
            <a:r>
              <a:rPr lang="en-US" dirty="0"/>
              <a:t>It deals with </a:t>
            </a:r>
            <a:r>
              <a:rPr lang="en-US" b="1" dirty="0"/>
              <a:t>CRUD operations</a:t>
            </a:r>
            <a:r>
              <a:rPr lang="en-US" dirty="0"/>
              <a:t>:</a:t>
            </a:r>
          </a:p>
          <a:p>
            <a:pPr>
              <a:buFont typeface="Arial" panose="020B0604020202020204" pitchFamily="34" charset="0"/>
              <a:buChar char="•"/>
            </a:pPr>
            <a:r>
              <a:rPr lang="en-US" b="1" dirty="0"/>
              <a:t>C</a:t>
            </a:r>
            <a:r>
              <a:rPr lang="en-US" dirty="0"/>
              <a:t>reate → </a:t>
            </a:r>
            <a:r>
              <a:rPr lang="en-US" dirty="0">
                <a:latin typeface="Courier New" panose="02070309020205020404" pitchFamily="49" charset="0"/>
              </a:rPr>
              <a:t>INSERT</a:t>
            </a:r>
            <a:endParaRPr lang="en-US" dirty="0"/>
          </a:p>
          <a:p>
            <a:pPr>
              <a:buFont typeface="Arial" panose="020B0604020202020204" pitchFamily="34" charset="0"/>
              <a:buChar char="•"/>
            </a:pPr>
            <a:r>
              <a:rPr lang="en-US" b="1" dirty="0"/>
              <a:t>R</a:t>
            </a:r>
            <a:r>
              <a:rPr lang="en-US" dirty="0"/>
              <a:t>ead → </a:t>
            </a:r>
            <a:r>
              <a:rPr lang="en-US" dirty="0">
                <a:latin typeface="Courier New" panose="02070309020205020404" pitchFamily="49" charset="0"/>
              </a:rPr>
              <a:t>SELECT</a:t>
            </a:r>
            <a:r>
              <a:rPr lang="en-US" dirty="0"/>
              <a:t> (technically a query, not DML in some classifications)</a:t>
            </a:r>
          </a:p>
          <a:p>
            <a:pPr>
              <a:buFont typeface="Arial" panose="020B0604020202020204" pitchFamily="34" charset="0"/>
              <a:buChar char="•"/>
            </a:pPr>
            <a:r>
              <a:rPr lang="en-US" b="1" dirty="0"/>
              <a:t>U</a:t>
            </a:r>
            <a:r>
              <a:rPr lang="en-US" dirty="0"/>
              <a:t>pdate → </a:t>
            </a:r>
            <a:r>
              <a:rPr lang="en-US" dirty="0">
                <a:latin typeface="Courier New" panose="02070309020205020404" pitchFamily="49" charset="0"/>
              </a:rPr>
              <a:t>UPDATE</a:t>
            </a:r>
            <a:endParaRPr lang="en-US" dirty="0"/>
          </a:p>
          <a:p>
            <a:pPr>
              <a:buFont typeface="Arial" panose="020B0604020202020204" pitchFamily="34" charset="0"/>
              <a:buChar char="•"/>
            </a:pPr>
            <a:r>
              <a:rPr lang="en-US" b="1" dirty="0"/>
              <a:t>D</a:t>
            </a:r>
            <a:r>
              <a:rPr lang="en-US" dirty="0"/>
              <a:t>elete → </a:t>
            </a:r>
            <a:r>
              <a:rPr lang="en-US" dirty="0">
                <a:latin typeface="Courier New" panose="02070309020205020404" pitchFamily="49" charset="0"/>
              </a:rPr>
              <a:t>DELETE</a:t>
            </a:r>
            <a:endParaRPr lang="en-US" dirty="0"/>
          </a:p>
          <a:p>
            <a:pPr>
              <a:buNone/>
            </a:pPr>
            <a:r>
              <a:rPr lang="en-US" dirty="0"/>
              <a:t>DML operations affect </a:t>
            </a:r>
            <a:r>
              <a:rPr lang="en-US" b="1" dirty="0"/>
              <a:t>table rows (records)</a:t>
            </a:r>
            <a:r>
              <a:rPr lang="en-US" dirty="0"/>
              <a:t>.</a:t>
            </a:r>
          </a:p>
        </p:txBody>
      </p:sp>
    </p:spTree>
    <p:extLst>
      <p:ext uri="{BB962C8B-B14F-4D97-AF65-F5344CB8AC3E}">
        <p14:creationId xmlns:p14="http://schemas.microsoft.com/office/powerpoint/2010/main" val="3175186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469DC-6897-8C67-2285-BC2483B25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35003-9B9B-815F-B27A-8663183F430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A6E0B96-F8FC-E75B-4CF0-3023B8C02479}"/>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5" name="Picture 4" descr="A screenshot of a computer code">
            <a:extLst>
              <a:ext uri="{FF2B5EF4-FFF2-40B4-BE49-F238E27FC236}">
                <a16:creationId xmlns:a16="http://schemas.microsoft.com/office/drawing/2014/main" id="{4EFE0FDD-06A7-A8E3-C779-B0EE10DAE88A}"/>
              </a:ext>
            </a:extLst>
          </p:cNvPr>
          <p:cNvPicPr>
            <a:picLocks noChangeAspect="1"/>
          </p:cNvPicPr>
          <p:nvPr/>
        </p:nvPicPr>
        <p:blipFill>
          <a:blip r:embed="rId2"/>
          <a:stretch>
            <a:fillRect/>
          </a:stretch>
        </p:blipFill>
        <p:spPr>
          <a:xfrm>
            <a:off x="2481862" y="2048524"/>
            <a:ext cx="6452276" cy="3000794"/>
          </a:xfrm>
          <a:prstGeom prst="rect">
            <a:avLst/>
          </a:prstGeom>
        </p:spPr>
      </p:pic>
    </p:spTree>
    <p:extLst>
      <p:ext uri="{BB962C8B-B14F-4D97-AF65-F5344CB8AC3E}">
        <p14:creationId xmlns:p14="http://schemas.microsoft.com/office/powerpoint/2010/main" val="3462533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8A790-CFCE-B390-B548-E9973C51F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980F6-EE2E-4BBF-AE1D-20742B6B367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DBED8D14-0674-D6AD-7173-72CC78E9C9A2}"/>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4" name="Picture 3" descr="Screens screenshot of a computer program">
            <a:extLst>
              <a:ext uri="{FF2B5EF4-FFF2-40B4-BE49-F238E27FC236}">
                <a16:creationId xmlns:a16="http://schemas.microsoft.com/office/drawing/2014/main" id="{CD362694-EC62-65D9-8E4E-AB60548D2308}"/>
              </a:ext>
            </a:extLst>
          </p:cNvPr>
          <p:cNvPicPr>
            <a:picLocks noChangeAspect="1"/>
          </p:cNvPicPr>
          <p:nvPr/>
        </p:nvPicPr>
        <p:blipFill>
          <a:blip r:embed="rId2"/>
          <a:stretch>
            <a:fillRect/>
          </a:stretch>
        </p:blipFill>
        <p:spPr>
          <a:xfrm>
            <a:off x="2135269" y="1919501"/>
            <a:ext cx="6394134" cy="3648584"/>
          </a:xfrm>
          <a:prstGeom prst="rect">
            <a:avLst/>
          </a:prstGeom>
        </p:spPr>
      </p:pic>
    </p:spTree>
    <p:extLst>
      <p:ext uri="{BB962C8B-B14F-4D97-AF65-F5344CB8AC3E}">
        <p14:creationId xmlns:p14="http://schemas.microsoft.com/office/powerpoint/2010/main" val="29197805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94BB-64A9-5DE9-BFAD-9B8F38106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AF739-BE46-98A4-466E-A5B61A392CD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71051D6-DBA0-C972-1885-4D1B8092D8FA}"/>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4" name="Picture 3" descr="A screenshot of a computer program">
            <a:extLst>
              <a:ext uri="{FF2B5EF4-FFF2-40B4-BE49-F238E27FC236}">
                <a16:creationId xmlns:a16="http://schemas.microsoft.com/office/drawing/2014/main" id="{8F0B983E-FFFB-882D-7650-910B97486E33}"/>
              </a:ext>
            </a:extLst>
          </p:cNvPr>
          <p:cNvPicPr>
            <a:picLocks noChangeAspect="1"/>
          </p:cNvPicPr>
          <p:nvPr/>
        </p:nvPicPr>
        <p:blipFill>
          <a:blip r:embed="rId2"/>
          <a:stretch>
            <a:fillRect/>
          </a:stretch>
        </p:blipFill>
        <p:spPr>
          <a:xfrm>
            <a:off x="2189349" y="1901008"/>
            <a:ext cx="6504946" cy="3505689"/>
          </a:xfrm>
          <a:prstGeom prst="rect">
            <a:avLst/>
          </a:prstGeom>
        </p:spPr>
      </p:pic>
    </p:spTree>
    <p:extLst>
      <p:ext uri="{BB962C8B-B14F-4D97-AF65-F5344CB8AC3E}">
        <p14:creationId xmlns:p14="http://schemas.microsoft.com/office/powerpoint/2010/main" val="22814473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124A5-E4D4-681A-C461-6D0BE68737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021D4-0912-C5A8-8687-E2ECF907E13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DD6A2B6-15D8-9940-FFB2-485BCD565A12}"/>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4" name="Picture 3" descr="A screenshot of a computer">
            <a:extLst>
              <a:ext uri="{FF2B5EF4-FFF2-40B4-BE49-F238E27FC236}">
                <a16:creationId xmlns:a16="http://schemas.microsoft.com/office/drawing/2014/main" id="{98004A09-68AD-E89A-CA37-2838E104EC87}"/>
              </a:ext>
            </a:extLst>
          </p:cNvPr>
          <p:cNvPicPr>
            <a:picLocks noChangeAspect="1"/>
          </p:cNvPicPr>
          <p:nvPr/>
        </p:nvPicPr>
        <p:blipFill>
          <a:blip r:embed="rId2"/>
          <a:stretch>
            <a:fillRect/>
          </a:stretch>
        </p:blipFill>
        <p:spPr>
          <a:xfrm>
            <a:off x="2120421" y="1872279"/>
            <a:ext cx="6379002" cy="2333951"/>
          </a:xfrm>
          <a:prstGeom prst="rect">
            <a:avLst/>
          </a:prstGeom>
        </p:spPr>
      </p:pic>
    </p:spTree>
    <p:extLst>
      <p:ext uri="{BB962C8B-B14F-4D97-AF65-F5344CB8AC3E}">
        <p14:creationId xmlns:p14="http://schemas.microsoft.com/office/powerpoint/2010/main" val="804666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2D5F-01E3-580B-BAE9-0870D8292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B083B-E5AF-5AC5-0C14-2A96A5C5EB7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1DA67D7F-A4C0-3321-80A4-16A1441853E5}"/>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4" name="Picture 3" descr="A screenshot of a computer program">
            <a:extLst>
              <a:ext uri="{FF2B5EF4-FFF2-40B4-BE49-F238E27FC236}">
                <a16:creationId xmlns:a16="http://schemas.microsoft.com/office/drawing/2014/main" id="{3057B4E0-5206-9C4B-4852-CCA7A13E950F}"/>
              </a:ext>
            </a:extLst>
          </p:cNvPr>
          <p:cNvPicPr>
            <a:picLocks noChangeAspect="1"/>
          </p:cNvPicPr>
          <p:nvPr/>
        </p:nvPicPr>
        <p:blipFill>
          <a:blip r:embed="rId2"/>
          <a:stretch>
            <a:fillRect/>
          </a:stretch>
        </p:blipFill>
        <p:spPr>
          <a:xfrm>
            <a:off x="1756310" y="1952560"/>
            <a:ext cx="7297749" cy="3162741"/>
          </a:xfrm>
          <a:prstGeom prst="rect">
            <a:avLst/>
          </a:prstGeom>
        </p:spPr>
      </p:pic>
    </p:spTree>
    <p:extLst>
      <p:ext uri="{BB962C8B-B14F-4D97-AF65-F5344CB8AC3E}">
        <p14:creationId xmlns:p14="http://schemas.microsoft.com/office/powerpoint/2010/main" val="23372190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4E7AC-ECE6-6A13-7151-76FD8D66D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BF7091-6B24-CAF5-8DC3-E2EB9D56D3C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4849E52A-7815-CB79-033D-26119EAD9899}"/>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sp>
        <p:nvSpPr>
          <p:cNvPr id="4" name="TextBox 3">
            <a:extLst>
              <a:ext uri="{FF2B5EF4-FFF2-40B4-BE49-F238E27FC236}">
                <a16:creationId xmlns:a16="http://schemas.microsoft.com/office/drawing/2014/main" id="{922C651E-AAE2-F329-AC74-3085B46F71CA}"/>
              </a:ext>
            </a:extLst>
          </p:cNvPr>
          <p:cNvSpPr txBox="1"/>
          <p:nvPr/>
        </p:nvSpPr>
        <p:spPr>
          <a:xfrm>
            <a:off x="1401580" y="1844508"/>
            <a:ext cx="7967272" cy="3970318"/>
          </a:xfrm>
          <a:prstGeom prst="rect">
            <a:avLst/>
          </a:prstGeom>
          <a:noFill/>
        </p:spPr>
        <p:txBody>
          <a:bodyPr wrap="square">
            <a:spAutoFit/>
          </a:bodyPr>
          <a:lstStyle/>
          <a:p>
            <a:pPr>
              <a:buNone/>
            </a:pPr>
            <a:r>
              <a:rPr lang="en-IN" b="1" dirty="0"/>
              <a:t>Data Import/Export Techniques</a:t>
            </a:r>
          </a:p>
          <a:p>
            <a:pPr>
              <a:buNone/>
            </a:pPr>
            <a:endParaRPr lang="en-IN" b="1" dirty="0"/>
          </a:p>
          <a:p>
            <a:pPr>
              <a:buNone/>
            </a:pPr>
            <a:r>
              <a:rPr lang="en-IN" b="1" dirty="0"/>
              <a:t>Import Methods</a:t>
            </a:r>
          </a:p>
          <a:p>
            <a:pPr>
              <a:buFont typeface="Arial" panose="020B0604020202020204" pitchFamily="34" charset="0"/>
              <a:buChar char="•"/>
            </a:pPr>
            <a:r>
              <a:rPr lang="en-IN" dirty="0">
                <a:latin typeface="Courier New" panose="02070309020205020404" pitchFamily="49" charset="0"/>
              </a:rPr>
              <a:t>LOAD DATA INFILE</a:t>
            </a:r>
            <a:r>
              <a:rPr lang="en-IN" dirty="0"/>
              <a:t> (MySQL)</a:t>
            </a:r>
          </a:p>
          <a:p>
            <a:pPr>
              <a:buFont typeface="Arial" panose="020B0604020202020204" pitchFamily="34" charset="0"/>
              <a:buChar char="•"/>
            </a:pPr>
            <a:r>
              <a:rPr lang="en-IN" dirty="0">
                <a:latin typeface="Courier New" panose="02070309020205020404" pitchFamily="49" charset="0"/>
              </a:rPr>
              <a:t>BULK INSERT</a:t>
            </a:r>
            <a:r>
              <a:rPr lang="en-IN" dirty="0"/>
              <a:t> (SQL Server)</a:t>
            </a:r>
          </a:p>
          <a:p>
            <a:pPr>
              <a:buFont typeface="Arial" panose="020B0604020202020204" pitchFamily="34" charset="0"/>
              <a:buChar char="•"/>
            </a:pPr>
            <a:r>
              <a:rPr lang="en-IN" dirty="0">
                <a:latin typeface="Courier New" panose="02070309020205020404" pitchFamily="49" charset="0"/>
              </a:rPr>
              <a:t>COPY</a:t>
            </a:r>
            <a:r>
              <a:rPr lang="en-IN" dirty="0"/>
              <a:t> command (PostgreSQL)</a:t>
            </a:r>
          </a:p>
          <a:p>
            <a:pPr>
              <a:buFont typeface="Arial" panose="020B0604020202020204" pitchFamily="34" charset="0"/>
              <a:buChar char="•"/>
            </a:pPr>
            <a:r>
              <a:rPr lang="en-IN" dirty="0"/>
              <a:t>Database migration tools (</a:t>
            </a:r>
            <a:r>
              <a:rPr lang="en-IN" dirty="0" err="1"/>
              <a:t>DBeaver</a:t>
            </a:r>
            <a:r>
              <a:rPr lang="en-IN" dirty="0"/>
              <a:t>, Workbench)</a:t>
            </a:r>
          </a:p>
          <a:p>
            <a:pPr>
              <a:buFont typeface="Arial" panose="020B0604020202020204" pitchFamily="34" charset="0"/>
              <a:buChar char="•"/>
            </a:pPr>
            <a:r>
              <a:rPr lang="en-IN" dirty="0"/>
              <a:t>ETL pipelines (Airflow, SSIS)</a:t>
            </a:r>
          </a:p>
          <a:p>
            <a:pPr>
              <a:buFont typeface="Arial" panose="020B0604020202020204" pitchFamily="34" charset="0"/>
              <a:buChar char="•"/>
            </a:pPr>
            <a:endParaRPr lang="en-IN" dirty="0"/>
          </a:p>
          <a:p>
            <a:pPr>
              <a:buNone/>
            </a:pPr>
            <a:r>
              <a:rPr lang="en-IN" b="1" dirty="0"/>
              <a:t>Export Methods</a:t>
            </a:r>
          </a:p>
          <a:p>
            <a:pPr>
              <a:buFont typeface="Arial" panose="020B0604020202020204" pitchFamily="34" charset="0"/>
              <a:buChar char="•"/>
            </a:pPr>
            <a:r>
              <a:rPr lang="en-IN" dirty="0">
                <a:latin typeface="Courier New" panose="02070309020205020404" pitchFamily="49" charset="0"/>
              </a:rPr>
              <a:t>SELECT INTO OUTFILE</a:t>
            </a:r>
            <a:r>
              <a:rPr lang="en-IN" dirty="0"/>
              <a:t> (MySQL)</a:t>
            </a:r>
          </a:p>
          <a:p>
            <a:pPr>
              <a:buFont typeface="Arial" panose="020B0604020202020204" pitchFamily="34" charset="0"/>
              <a:buChar char="•"/>
            </a:pPr>
            <a:r>
              <a:rPr lang="en-IN" dirty="0" err="1">
                <a:latin typeface="Courier New" panose="02070309020205020404" pitchFamily="49" charset="0"/>
              </a:rPr>
              <a:t>bcp</a:t>
            </a:r>
            <a:r>
              <a:rPr lang="en-IN" dirty="0"/>
              <a:t> utility (SQL Server)</a:t>
            </a:r>
          </a:p>
          <a:p>
            <a:pPr>
              <a:buFont typeface="Arial" panose="020B0604020202020204" pitchFamily="34" charset="0"/>
              <a:buChar char="•"/>
            </a:pPr>
            <a:r>
              <a:rPr lang="en-IN" dirty="0"/>
              <a:t>PostgreSQL </a:t>
            </a:r>
            <a:r>
              <a:rPr lang="en-IN" dirty="0">
                <a:latin typeface="Courier New" panose="02070309020205020404" pitchFamily="49" charset="0"/>
              </a:rPr>
              <a:t>COPY TO</a:t>
            </a:r>
            <a:endParaRPr lang="en-IN" dirty="0"/>
          </a:p>
          <a:p>
            <a:pPr>
              <a:buFont typeface="Arial" panose="020B0604020202020204" pitchFamily="34" charset="0"/>
              <a:buChar char="•"/>
            </a:pPr>
            <a:r>
              <a:rPr lang="en-IN" dirty="0"/>
              <a:t>Export as CSV/JSON/XML from GUI tools</a:t>
            </a:r>
          </a:p>
        </p:txBody>
      </p:sp>
    </p:spTree>
    <p:extLst>
      <p:ext uri="{BB962C8B-B14F-4D97-AF65-F5344CB8AC3E}">
        <p14:creationId xmlns:p14="http://schemas.microsoft.com/office/powerpoint/2010/main" val="390483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AB1C6-83CB-19DC-54AC-CE1BD648C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627F7-85A5-BBDF-79B5-50436DE647E2}"/>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47856828-C3BC-383D-620F-0ACC154A94B8}"/>
              </a:ext>
            </a:extLst>
          </p:cNvPr>
          <p:cNvSpPr txBox="1"/>
          <p:nvPr/>
        </p:nvSpPr>
        <p:spPr>
          <a:xfrm>
            <a:off x="1536491" y="2084351"/>
            <a:ext cx="7547548" cy="4247317"/>
          </a:xfrm>
          <a:prstGeom prst="rect">
            <a:avLst/>
          </a:prstGeom>
          <a:noFill/>
        </p:spPr>
        <p:txBody>
          <a:bodyPr wrap="square">
            <a:spAutoFit/>
          </a:bodyPr>
          <a:lstStyle/>
          <a:p>
            <a:pPr>
              <a:buNone/>
            </a:pPr>
            <a:r>
              <a:rPr lang="en-IN" b="1" dirty="0"/>
              <a:t>ACID Transaction Support</a:t>
            </a:r>
          </a:p>
          <a:p>
            <a:pPr>
              <a:buNone/>
            </a:pPr>
            <a:endParaRPr lang="en-IN" b="1" dirty="0"/>
          </a:p>
          <a:p>
            <a:pPr>
              <a:buNone/>
            </a:pPr>
            <a:r>
              <a:rPr lang="en-IN" dirty="0"/>
              <a:t>RDBMS support </a:t>
            </a:r>
            <a:r>
              <a:rPr lang="en-IN" b="1" dirty="0"/>
              <a:t>ACID properties</a:t>
            </a:r>
            <a:r>
              <a:rPr lang="en-IN" dirty="0"/>
              <a:t>, which guarantee safe and predictable transactions:</a:t>
            </a:r>
          </a:p>
          <a:p>
            <a:pPr>
              <a:buNone/>
            </a:pPr>
            <a:endParaRPr lang="en-IN" dirty="0"/>
          </a:p>
          <a:p>
            <a:pPr>
              <a:buFont typeface="Arial" panose="020B0604020202020204" pitchFamily="34" charset="0"/>
              <a:buChar char="•"/>
            </a:pPr>
            <a:r>
              <a:rPr lang="en-IN" b="1" dirty="0"/>
              <a:t>A</a:t>
            </a:r>
            <a:r>
              <a:rPr lang="en-IN" dirty="0"/>
              <a:t>tomicity</a:t>
            </a:r>
          </a:p>
          <a:p>
            <a:pPr>
              <a:buFont typeface="Arial" panose="020B0604020202020204" pitchFamily="34" charset="0"/>
              <a:buChar char="•"/>
            </a:pPr>
            <a:r>
              <a:rPr lang="en-IN" b="1" dirty="0"/>
              <a:t>C</a:t>
            </a:r>
            <a:r>
              <a:rPr lang="en-IN" dirty="0"/>
              <a:t>onsistency</a:t>
            </a:r>
          </a:p>
          <a:p>
            <a:pPr>
              <a:buFont typeface="Arial" panose="020B0604020202020204" pitchFamily="34" charset="0"/>
              <a:buChar char="•"/>
            </a:pPr>
            <a:r>
              <a:rPr lang="en-IN" b="1" dirty="0"/>
              <a:t>I</a:t>
            </a:r>
            <a:r>
              <a:rPr lang="en-IN" dirty="0"/>
              <a:t>solation</a:t>
            </a:r>
          </a:p>
          <a:p>
            <a:pPr>
              <a:buFont typeface="Arial" panose="020B0604020202020204" pitchFamily="34" charset="0"/>
              <a:buChar char="•"/>
            </a:pPr>
            <a:r>
              <a:rPr lang="en-IN" b="1" dirty="0"/>
              <a:t>D</a:t>
            </a:r>
            <a:r>
              <a:rPr lang="en-IN" dirty="0"/>
              <a:t>urability</a:t>
            </a:r>
          </a:p>
          <a:p>
            <a:pPr>
              <a:buFont typeface="Arial" panose="020B0604020202020204" pitchFamily="34" charset="0"/>
              <a:buChar char="•"/>
            </a:pPr>
            <a:endParaRPr lang="en-IN" dirty="0"/>
          </a:p>
          <a:p>
            <a:pPr>
              <a:buNone/>
            </a:pPr>
            <a:r>
              <a:rPr lang="en-IN" dirty="0"/>
              <a:t>This makes RDBMS ideal for:</a:t>
            </a:r>
          </a:p>
          <a:p>
            <a:pPr>
              <a:buFont typeface="Arial" panose="020B0604020202020204" pitchFamily="34" charset="0"/>
              <a:buChar char="•"/>
            </a:pPr>
            <a:r>
              <a:rPr lang="en-IN" dirty="0"/>
              <a:t>Online banking</a:t>
            </a:r>
          </a:p>
          <a:p>
            <a:pPr>
              <a:buFont typeface="Arial" panose="020B0604020202020204" pitchFamily="34" charset="0"/>
              <a:buChar char="•"/>
            </a:pPr>
            <a:r>
              <a:rPr lang="en-IN" dirty="0"/>
              <a:t>E-commerce checkouts</a:t>
            </a:r>
          </a:p>
          <a:p>
            <a:pPr>
              <a:buFont typeface="Arial" panose="020B0604020202020204" pitchFamily="34" charset="0"/>
              <a:buChar char="•"/>
            </a:pPr>
            <a:r>
              <a:rPr lang="en-IN" dirty="0"/>
              <a:t>Reservation systems</a:t>
            </a:r>
          </a:p>
          <a:p>
            <a:pPr>
              <a:buFont typeface="Arial" panose="020B0604020202020204" pitchFamily="34" charset="0"/>
              <a:buChar char="•"/>
            </a:pPr>
            <a:r>
              <a:rPr lang="en-IN" dirty="0"/>
              <a:t>Inventory systems</a:t>
            </a:r>
          </a:p>
        </p:txBody>
      </p:sp>
      <p:sp>
        <p:nvSpPr>
          <p:cNvPr id="5" name="TextBox 4">
            <a:extLst>
              <a:ext uri="{FF2B5EF4-FFF2-40B4-BE49-F238E27FC236}">
                <a16:creationId xmlns:a16="http://schemas.microsoft.com/office/drawing/2014/main" id="{8ED07B60-C2F3-CCA8-1EDD-BA9D8B6E42DB}"/>
              </a:ext>
            </a:extLst>
          </p:cNvPr>
          <p:cNvSpPr txBox="1"/>
          <p:nvPr/>
        </p:nvSpPr>
        <p:spPr>
          <a:xfrm>
            <a:off x="1551482" y="1569183"/>
            <a:ext cx="6100996" cy="369332"/>
          </a:xfrm>
          <a:prstGeom prst="rect">
            <a:avLst/>
          </a:prstGeom>
          <a:noFill/>
        </p:spPr>
        <p:txBody>
          <a:bodyPr wrap="square">
            <a:spAutoFit/>
          </a:bodyPr>
          <a:lstStyle/>
          <a:p>
            <a:pPr fontAlgn="base"/>
            <a:r>
              <a:rPr lang="en-US" b="1" dirty="0">
                <a:solidFill>
                  <a:srgbClr val="333333"/>
                </a:solidFill>
                <a:latin typeface="Roboto" panose="02000000000000000000" pitchFamily="2" charset="0"/>
              </a:rPr>
              <a:t>Importance of RDBMS in Modern Computing</a:t>
            </a:r>
            <a:endParaRPr lang="en-IN"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9180377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9E264-562A-D8BB-63AE-7FB99A964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0751D-0962-8E31-53D7-527EED116D0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6A94FB5-4237-0DC1-1764-FC087D152C6E}"/>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DQL – Data Query Language</a:t>
            </a:r>
          </a:p>
        </p:txBody>
      </p:sp>
      <p:sp>
        <p:nvSpPr>
          <p:cNvPr id="4" name="TextBox 3">
            <a:extLst>
              <a:ext uri="{FF2B5EF4-FFF2-40B4-BE49-F238E27FC236}">
                <a16:creationId xmlns:a16="http://schemas.microsoft.com/office/drawing/2014/main" id="{0D75668C-32E8-B21F-9D10-A680D3586A61}"/>
              </a:ext>
            </a:extLst>
          </p:cNvPr>
          <p:cNvSpPr txBox="1"/>
          <p:nvPr/>
        </p:nvSpPr>
        <p:spPr>
          <a:xfrm>
            <a:off x="1836295" y="1757518"/>
            <a:ext cx="7562538" cy="2031325"/>
          </a:xfrm>
          <a:prstGeom prst="rect">
            <a:avLst/>
          </a:prstGeom>
          <a:noFill/>
        </p:spPr>
        <p:txBody>
          <a:bodyPr wrap="square">
            <a:spAutoFit/>
          </a:bodyPr>
          <a:lstStyle/>
          <a:p>
            <a:pPr>
              <a:buNone/>
            </a:pPr>
            <a:r>
              <a:rPr lang="en-US" dirty="0"/>
              <a:t>DQL consists mainly of the </a:t>
            </a:r>
            <a:r>
              <a:rPr lang="en-US" b="1" dirty="0"/>
              <a:t>SELECT</a:t>
            </a:r>
            <a:r>
              <a:rPr lang="en-US" dirty="0"/>
              <a:t> command used to </a:t>
            </a:r>
            <a:r>
              <a:rPr lang="en-US" b="1" dirty="0"/>
              <a:t>query, filter, sort, group, and join</a:t>
            </a:r>
            <a:r>
              <a:rPr lang="en-US" dirty="0"/>
              <a:t> data from tables.</a:t>
            </a:r>
          </a:p>
          <a:p>
            <a:pPr>
              <a:buNone/>
            </a:pPr>
            <a:endParaRPr lang="en-US" dirty="0"/>
          </a:p>
          <a:p>
            <a:pPr>
              <a:buNone/>
            </a:pPr>
            <a:r>
              <a:rPr lang="en-US" dirty="0"/>
              <a:t>DQL focuses on </a:t>
            </a:r>
            <a:r>
              <a:rPr lang="en-US" b="1" dirty="0"/>
              <a:t>retrieving data</a:t>
            </a:r>
            <a:r>
              <a:rPr lang="en-US" dirty="0"/>
              <a:t>, not modifying it.</a:t>
            </a:r>
            <a:br>
              <a:rPr lang="en-US" dirty="0"/>
            </a:br>
            <a:endParaRPr lang="en-US" dirty="0"/>
          </a:p>
          <a:p>
            <a:pPr>
              <a:buNone/>
            </a:pPr>
            <a:r>
              <a:rPr lang="en-US" b="1" dirty="0"/>
              <a:t>1. Basic Data Retrieval</a:t>
            </a:r>
          </a:p>
          <a:p>
            <a:pPr>
              <a:buNone/>
            </a:pPr>
            <a:r>
              <a:rPr lang="en-US" b="1" dirty="0"/>
              <a:t>SELECT Statements</a:t>
            </a:r>
          </a:p>
        </p:txBody>
      </p:sp>
      <p:pic>
        <p:nvPicPr>
          <p:cNvPr id="6" name="Picture 5" descr="A screenshot of a computer code">
            <a:extLst>
              <a:ext uri="{FF2B5EF4-FFF2-40B4-BE49-F238E27FC236}">
                <a16:creationId xmlns:a16="http://schemas.microsoft.com/office/drawing/2014/main" id="{5D297E3B-8915-DF0B-284C-182013BCEA5E}"/>
              </a:ext>
            </a:extLst>
          </p:cNvPr>
          <p:cNvPicPr>
            <a:picLocks noChangeAspect="1"/>
          </p:cNvPicPr>
          <p:nvPr/>
        </p:nvPicPr>
        <p:blipFill>
          <a:blip r:embed="rId2"/>
          <a:stretch>
            <a:fillRect/>
          </a:stretch>
        </p:blipFill>
        <p:spPr>
          <a:xfrm>
            <a:off x="1300582" y="4122205"/>
            <a:ext cx="6584243" cy="2391109"/>
          </a:xfrm>
          <a:prstGeom prst="rect">
            <a:avLst/>
          </a:prstGeom>
        </p:spPr>
      </p:pic>
    </p:spTree>
    <p:extLst>
      <p:ext uri="{BB962C8B-B14F-4D97-AF65-F5344CB8AC3E}">
        <p14:creationId xmlns:p14="http://schemas.microsoft.com/office/powerpoint/2010/main" val="8127792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1EAE5-8C8C-27E5-E5ED-2726E4FC3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40418-80B6-7481-623C-E34982F8B6E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DF72AB1F-78C1-9F58-9716-65395AB299E1}"/>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4" name="Picture 3" descr="A screenshot of a computer">
            <a:extLst>
              <a:ext uri="{FF2B5EF4-FFF2-40B4-BE49-F238E27FC236}">
                <a16:creationId xmlns:a16="http://schemas.microsoft.com/office/drawing/2014/main" id="{9C9F8022-B5D6-8F17-DA21-2BCE73FA56E3}"/>
              </a:ext>
            </a:extLst>
          </p:cNvPr>
          <p:cNvPicPr>
            <a:picLocks noChangeAspect="1"/>
          </p:cNvPicPr>
          <p:nvPr/>
        </p:nvPicPr>
        <p:blipFill>
          <a:blip r:embed="rId2"/>
          <a:stretch>
            <a:fillRect/>
          </a:stretch>
        </p:blipFill>
        <p:spPr>
          <a:xfrm>
            <a:off x="1737959" y="1780244"/>
            <a:ext cx="7406041" cy="3267531"/>
          </a:xfrm>
          <a:prstGeom prst="rect">
            <a:avLst/>
          </a:prstGeom>
        </p:spPr>
      </p:pic>
    </p:spTree>
    <p:extLst>
      <p:ext uri="{BB962C8B-B14F-4D97-AF65-F5344CB8AC3E}">
        <p14:creationId xmlns:p14="http://schemas.microsoft.com/office/powerpoint/2010/main" val="37248140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BA87-5020-0932-F1CF-3615191D1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6EB4C-2D1E-E014-BF72-9D7BC9A8CD1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5B32003-E374-B641-BE94-03BD4A7068AF}"/>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9" name="Picture 8">
            <a:extLst>
              <a:ext uri="{FF2B5EF4-FFF2-40B4-BE49-F238E27FC236}">
                <a16:creationId xmlns:a16="http://schemas.microsoft.com/office/drawing/2014/main" id="{664C0CF6-9C0E-D614-604D-21939F5CAEE8}"/>
              </a:ext>
            </a:extLst>
          </p:cNvPr>
          <p:cNvPicPr>
            <a:picLocks noChangeAspect="1"/>
          </p:cNvPicPr>
          <p:nvPr/>
        </p:nvPicPr>
        <p:blipFill>
          <a:blip r:embed="rId2"/>
          <a:stretch>
            <a:fillRect/>
          </a:stretch>
        </p:blipFill>
        <p:spPr>
          <a:xfrm>
            <a:off x="1799046" y="1858281"/>
            <a:ext cx="5715798" cy="3801005"/>
          </a:xfrm>
          <a:prstGeom prst="rect">
            <a:avLst/>
          </a:prstGeom>
        </p:spPr>
      </p:pic>
    </p:spTree>
    <p:extLst>
      <p:ext uri="{BB962C8B-B14F-4D97-AF65-F5344CB8AC3E}">
        <p14:creationId xmlns:p14="http://schemas.microsoft.com/office/powerpoint/2010/main" val="2375333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EDFCF-3277-9078-FBA8-3B054370D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7AF029-0F09-9093-7FC5-8658CB563A9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AF2A0B1D-B94A-E7B0-860F-7386E83C4B9F}"/>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DML – Data Manipulation Language</a:t>
            </a:r>
          </a:p>
        </p:txBody>
      </p:sp>
      <p:pic>
        <p:nvPicPr>
          <p:cNvPr id="5" name="Picture 4" descr="A screenshot of a computer program">
            <a:extLst>
              <a:ext uri="{FF2B5EF4-FFF2-40B4-BE49-F238E27FC236}">
                <a16:creationId xmlns:a16="http://schemas.microsoft.com/office/drawing/2014/main" id="{AFF55559-9F81-E81B-63CA-87FA1D088D8B}"/>
              </a:ext>
            </a:extLst>
          </p:cNvPr>
          <p:cNvPicPr>
            <a:picLocks noChangeAspect="1"/>
          </p:cNvPicPr>
          <p:nvPr/>
        </p:nvPicPr>
        <p:blipFill>
          <a:blip r:embed="rId2"/>
          <a:stretch>
            <a:fillRect/>
          </a:stretch>
        </p:blipFill>
        <p:spPr>
          <a:xfrm>
            <a:off x="2019828" y="2113524"/>
            <a:ext cx="5685115" cy="2391109"/>
          </a:xfrm>
          <a:prstGeom prst="rect">
            <a:avLst/>
          </a:prstGeom>
        </p:spPr>
      </p:pic>
    </p:spTree>
    <p:extLst>
      <p:ext uri="{BB962C8B-B14F-4D97-AF65-F5344CB8AC3E}">
        <p14:creationId xmlns:p14="http://schemas.microsoft.com/office/powerpoint/2010/main" val="9720175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63AD0-FE2F-E1B1-123E-96EFE312D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DA329-479D-7C81-FEA1-44F8EDA9606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36E71D87-A0B2-6427-D54D-F19C0D3E3F25}"/>
              </a:ext>
            </a:extLst>
          </p:cNvPr>
          <p:cNvSpPr txBox="1"/>
          <p:nvPr/>
        </p:nvSpPr>
        <p:spPr>
          <a:xfrm>
            <a:off x="2480871" y="1149455"/>
            <a:ext cx="6100996" cy="369332"/>
          </a:xfrm>
          <a:prstGeom prst="rect">
            <a:avLst/>
          </a:prstGeom>
          <a:noFill/>
        </p:spPr>
        <p:txBody>
          <a:bodyPr wrap="square">
            <a:spAutoFit/>
          </a:bodyPr>
          <a:lstStyle/>
          <a:p>
            <a:r>
              <a:rPr lang="en-US" b="1" dirty="0"/>
              <a:t>		SQL – </a:t>
            </a:r>
            <a:r>
              <a:rPr lang="en-IN" b="1" dirty="0"/>
              <a:t>Advanced Data Retrieval</a:t>
            </a:r>
          </a:p>
        </p:txBody>
      </p:sp>
      <p:pic>
        <p:nvPicPr>
          <p:cNvPr id="3" name="Google Shape;324;p24" descr="SQL INNER JOIN">
            <a:extLst>
              <a:ext uri="{FF2B5EF4-FFF2-40B4-BE49-F238E27FC236}">
                <a16:creationId xmlns:a16="http://schemas.microsoft.com/office/drawing/2014/main" id="{FEA54A88-7D16-A600-4091-838C985426AB}"/>
              </a:ext>
            </a:extLst>
          </p:cNvPr>
          <p:cNvPicPr preferRelativeResize="0"/>
          <p:nvPr/>
        </p:nvPicPr>
        <p:blipFill rotWithShape="1">
          <a:blip r:embed="rId2">
            <a:alphaModFix/>
          </a:blip>
          <a:srcRect/>
          <a:stretch/>
        </p:blipFill>
        <p:spPr>
          <a:xfrm>
            <a:off x="2269636" y="2314060"/>
            <a:ext cx="1438275" cy="1042750"/>
          </a:xfrm>
          <a:prstGeom prst="rect">
            <a:avLst/>
          </a:prstGeom>
          <a:noFill/>
          <a:ln>
            <a:noFill/>
          </a:ln>
        </p:spPr>
      </p:pic>
      <p:pic>
        <p:nvPicPr>
          <p:cNvPr id="4" name="Google Shape;325;p24" descr="SQL RIGHT JOIN">
            <a:extLst>
              <a:ext uri="{FF2B5EF4-FFF2-40B4-BE49-F238E27FC236}">
                <a16:creationId xmlns:a16="http://schemas.microsoft.com/office/drawing/2014/main" id="{8ACFA23E-01A7-9F27-29C1-4081D81BFF81}"/>
              </a:ext>
            </a:extLst>
          </p:cNvPr>
          <p:cNvPicPr preferRelativeResize="0"/>
          <p:nvPr/>
        </p:nvPicPr>
        <p:blipFill rotWithShape="1">
          <a:blip r:embed="rId3">
            <a:alphaModFix/>
          </a:blip>
          <a:srcRect/>
          <a:stretch/>
        </p:blipFill>
        <p:spPr>
          <a:xfrm>
            <a:off x="5543019" y="2305976"/>
            <a:ext cx="1428750" cy="1035844"/>
          </a:xfrm>
          <a:prstGeom prst="rect">
            <a:avLst/>
          </a:prstGeom>
          <a:noFill/>
          <a:ln>
            <a:noFill/>
          </a:ln>
        </p:spPr>
      </p:pic>
      <p:pic>
        <p:nvPicPr>
          <p:cNvPr id="5" name="Google Shape;327;p24" descr="SQL FULL OUTER JOIN">
            <a:extLst>
              <a:ext uri="{FF2B5EF4-FFF2-40B4-BE49-F238E27FC236}">
                <a16:creationId xmlns:a16="http://schemas.microsoft.com/office/drawing/2014/main" id="{F3185AAA-63A8-6756-30DB-B9E5018564E9}"/>
              </a:ext>
            </a:extLst>
          </p:cNvPr>
          <p:cNvPicPr preferRelativeResize="0"/>
          <p:nvPr/>
        </p:nvPicPr>
        <p:blipFill rotWithShape="1">
          <a:blip r:embed="rId4">
            <a:alphaModFix/>
          </a:blip>
          <a:srcRect/>
          <a:stretch/>
        </p:blipFill>
        <p:spPr>
          <a:xfrm>
            <a:off x="2254645" y="4240517"/>
            <a:ext cx="1428750" cy="1035844"/>
          </a:xfrm>
          <a:prstGeom prst="rect">
            <a:avLst/>
          </a:prstGeom>
          <a:noFill/>
          <a:ln>
            <a:noFill/>
          </a:ln>
        </p:spPr>
      </p:pic>
      <p:pic>
        <p:nvPicPr>
          <p:cNvPr id="6" name="Google Shape;326;p24" descr="SQL LEFT JOIN">
            <a:extLst>
              <a:ext uri="{FF2B5EF4-FFF2-40B4-BE49-F238E27FC236}">
                <a16:creationId xmlns:a16="http://schemas.microsoft.com/office/drawing/2014/main" id="{78479C60-7D51-3C39-C9F3-DAA0475211B4}"/>
              </a:ext>
            </a:extLst>
          </p:cNvPr>
          <p:cNvPicPr preferRelativeResize="0"/>
          <p:nvPr/>
        </p:nvPicPr>
        <p:blipFill rotWithShape="1">
          <a:blip r:embed="rId5">
            <a:alphaModFix/>
          </a:blip>
          <a:srcRect/>
          <a:stretch/>
        </p:blipFill>
        <p:spPr>
          <a:xfrm>
            <a:off x="5513039" y="4285488"/>
            <a:ext cx="1428750" cy="1035844"/>
          </a:xfrm>
          <a:prstGeom prst="rect">
            <a:avLst/>
          </a:prstGeom>
          <a:noFill/>
          <a:ln>
            <a:noFill/>
          </a:ln>
        </p:spPr>
      </p:pic>
    </p:spTree>
    <p:extLst>
      <p:ext uri="{BB962C8B-B14F-4D97-AF65-F5344CB8AC3E}">
        <p14:creationId xmlns:p14="http://schemas.microsoft.com/office/powerpoint/2010/main" val="22288207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ECCDF-4C20-59C9-E94D-B55D0CAF9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892F9D-4239-76EB-1D2C-563B3EA9365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E4AA95C1-A094-AB62-CE2D-D97E2E7EF2DE}"/>
              </a:ext>
            </a:extLst>
          </p:cNvPr>
          <p:cNvSpPr txBox="1"/>
          <p:nvPr/>
        </p:nvSpPr>
        <p:spPr>
          <a:xfrm>
            <a:off x="2615783" y="1134465"/>
            <a:ext cx="6100996" cy="369332"/>
          </a:xfrm>
          <a:prstGeom prst="rect">
            <a:avLst/>
          </a:prstGeom>
          <a:noFill/>
        </p:spPr>
        <p:txBody>
          <a:bodyPr wrap="square">
            <a:spAutoFit/>
          </a:bodyPr>
          <a:lstStyle/>
          <a:p>
            <a:r>
              <a:rPr lang="en-US" b="1" dirty="0"/>
              <a:t>		SQL – </a:t>
            </a:r>
            <a:r>
              <a:rPr lang="en-IN" b="1" dirty="0"/>
              <a:t>Advanced Data Retrieval</a:t>
            </a:r>
          </a:p>
        </p:txBody>
      </p:sp>
      <p:sp>
        <p:nvSpPr>
          <p:cNvPr id="5" name="TextBox 4">
            <a:extLst>
              <a:ext uri="{FF2B5EF4-FFF2-40B4-BE49-F238E27FC236}">
                <a16:creationId xmlns:a16="http://schemas.microsoft.com/office/drawing/2014/main" id="{2B8597B1-6D84-D621-24D2-2AD2ADE6B68E}"/>
              </a:ext>
            </a:extLst>
          </p:cNvPr>
          <p:cNvSpPr txBox="1"/>
          <p:nvPr/>
        </p:nvSpPr>
        <p:spPr>
          <a:xfrm>
            <a:off x="929389" y="1923078"/>
            <a:ext cx="8469443" cy="341632"/>
          </a:xfrm>
          <a:prstGeom prst="rect">
            <a:avLst/>
          </a:prstGeom>
          <a:noFill/>
        </p:spPr>
        <p:txBody>
          <a:bodyPr wrap="square">
            <a:spAutoFit/>
          </a:bodyPr>
          <a:lstStyle/>
          <a:p>
            <a:pPr marL="171450" indent="-171450">
              <a:lnSpc>
                <a:spcPct val="90000"/>
              </a:lnSpc>
              <a:spcBef>
                <a:spcPts val="750"/>
              </a:spcBef>
              <a:buClr>
                <a:schemeClr val="dk1"/>
              </a:buClr>
              <a:buSzPts val="2200"/>
            </a:pPr>
            <a:r>
              <a:rPr lang="en-US" sz="1800" b="1" dirty="0"/>
              <a:t>INNER JOIN: Returns records that have matching values in both tables</a:t>
            </a:r>
          </a:p>
        </p:txBody>
      </p:sp>
      <p:sp>
        <p:nvSpPr>
          <p:cNvPr id="8" name="TextBox 7">
            <a:extLst>
              <a:ext uri="{FF2B5EF4-FFF2-40B4-BE49-F238E27FC236}">
                <a16:creationId xmlns:a16="http://schemas.microsoft.com/office/drawing/2014/main" id="{DEBD4295-B20E-06EB-4EF7-06952473270E}"/>
              </a:ext>
            </a:extLst>
          </p:cNvPr>
          <p:cNvSpPr txBox="1"/>
          <p:nvPr/>
        </p:nvSpPr>
        <p:spPr>
          <a:xfrm>
            <a:off x="921895" y="2456412"/>
            <a:ext cx="8521909" cy="1793311"/>
          </a:xfrm>
          <a:prstGeom prst="rect">
            <a:avLst/>
          </a:prstGeom>
          <a:noFill/>
        </p:spPr>
        <p:txBody>
          <a:bodyPr wrap="square">
            <a:spAutoFit/>
          </a:bodyPr>
          <a:lstStyle/>
          <a:p>
            <a:pPr marL="171450" indent="-171450">
              <a:lnSpc>
                <a:spcPct val="90000"/>
              </a:lnSpc>
              <a:spcBef>
                <a:spcPts val="750"/>
              </a:spcBef>
              <a:buClr>
                <a:schemeClr val="dk1"/>
              </a:buClr>
              <a:buSzPts val="2200"/>
            </a:pPr>
            <a:r>
              <a:rPr lang="en-US" sz="1800" b="1" dirty="0"/>
              <a:t>LEFT (OUTER) JOIN: Returns all records from the left table, and the matched records from the right table</a:t>
            </a:r>
          </a:p>
          <a:p>
            <a:pPr marL="171450" indent="-171450">
              <a:lnSpc>
                <a:spcPct val="90000"/>
              </a:lnSpc>
              <a:spcBef>
                <a:spcPts val="750"/>
              </a:spcBef>
              <a:buClr>
                <a:schemeClr val="dk1"/>
              </a:buClr>
              <a:buSzPts val="2200"/>
            </a:pPr>
            <a:r>
              <a:rPr lang="en-US" sz="1800" b="1" dirty="0"/>
              <a:t>RIGHT (OUTER) JOIN: Returns all records from the right table, and the matched records from the left table</a:t>
            </a:r>
          </a:p>
          <a:p>
            <a:pPr marL="171450" indent="-171450">
              <a:lnSpc>
                <a:spcPct val="90000"/>
              </a:lnSpc>
              <a:spcBef>
                <a:spcPts val="750"/>
              </a:spcBef>
              <a:buClr>
                <a:schemeClr val="dk1"/>
              </a:buClr>
              <a:buSzPts val="2200"/>
            </a:pPr>
            <a:r>
              <a:rPr lang="en-US" sz="1800" b="1" dirty="0"/>
              <a:t>FULL (OUTER) JOIN: Returns all records when there is a match in either left or right table</a:t>
            </a:r>
          </a:p>
        </p:txBody>
      </p:sp>
    </p:spTree>
    <p:extLst>
      <p:ext uri="{BB962C8B-B14F-4D97-AF65-F5344CB8AC3E}">
        <p14:creationId xmlns:p14="http://schemas.microsoft.com/office/powerpoint/2010/main" val="39571750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C74BA-1684-58B0-4D53-09A14A8C2B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B1C8A-3CD0-08E6-9C1E-117D276FAE2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EB6CB214-DE1A-F774-3787-2B4CE7D67F74}"/>
              </a:ext>
            </a:extLst>
          </p:cNvPr>
          <p:cNvSpPr txBox="1"/>
          <p:nvPr/>
        </p:nvSpPr>
        <p:spPr>
          <a:xfrm>
            <a:off x="2615783" y="1134465"/>
            <a:ext cx="6100996" cy="369332"/>
          </a:xfrm>
          <a:prstGeom prst="rect">
            <a:avLst/>
          </a:prstGeom>
          <a:noFill/>
        </p:spPr>
        <p:txBody>
          <a:bodyPr wrap="square">
            <a:spAutoFit/>
          </a:bodyPr>
          <a:lstStyle/>
          <a:p>
            <a:r>
              <a:rPr lang="en-US" b="1" dirty="0"/>
              <a:t>		SQL – </a:t>
            </a:r>
            <a:r>
              <a:rPr lang="en-IN" b="1" dirty="0"/>
              <a:t>Inner Join</a:t>
            </a:r>
          </a:p>
        </p:txBody>
      </p:sp>
      <p:pic>
        <p:nvPicPr>
          <p:cNvPr id="5" name="Picture 4" descr="A screenshot of a computer">
            <a:extLst>
              <a:ext uri="{FF2B5EF4-FFF2-40B4-BE49-F238E27FC236}">
                <a16:creationId xmlns:a16="http://schemas.microsoft.com/office/drawing/2014/main" id="{DFF3BE98-FFF3-EEBB-4642-9CE8B8084016}"/>
              </a:ext>
            </a:extLst>
          </p:cNvPr>
          <p:cNvPicPr>
            <a:picLocks noChangeAspect="1"/>
          </p:cNvPicPr>
          <p:nvPr/>
        </p:nvPicPr>
        <p:blipFill>
          <a:blip r:embed="rId2"/>
          <a:stretch>
            <a:fillRect/>
          </a:stretch>
        </p:blipFill>
        <p:spPr>
          <a:xfrm>
            <a:off x="388723" y="2011969"/>
            <a:ext cx="8830228" cy="4363059"/>
          </a:xfrm>
          <a:prstGeom prst="rect">
            <a:avLst/>
          </a:prstGeom>
        </p:spPr>
      </p:pic>
    </p:spTree>
    <p:extLst>
      <p:ext uri="{BB962C8B-B14F-4D97-AF65-F5344CB8AC3E}">
        <p14:creationId xmlns:p14="http://schemas.microsoft.com/office/powerpoint/2010/main" val="37443392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13AF-BA46-669F-3CAF-32395B219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0B411-53CC-6F88-EE66-E0D48602E52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70BA94FC-AC15-9F97-D5FB-31E1345CC936}"/>
              </a:ext>
            </a:extLst>
          </p:cNvPr>
          <p:cNvSpPr txBox="1"/>
          <p:nvPr/>
        </p:nvSpPr>
        <p:spPr>
          <a:xfrm>
            <a:off x="2181068" y="954584"/>
            <a:ext cx="6100996" cy="369332"/>
          </a:xfrm>
          <a:prstGeom prst="rect">
            <a:avLst/>
          </a:prstGeom>
          <a:noFill/>
        </p:spPr>
        <p:txBody>
          <a:bodyPr wrap="square">
            <a:spAutoFit/>
          </a:bodyPr>
          <a:lstStyle/>
          <a:p>
            <a:r>
              <a:rPr lang="en-US" b="1" dirty="0"/>
              <a:t>				SQL – </a:t>
            </a:r>
            <a:r>
              <a:rPr lang="en-IN" b="1" dirty="0"/>
              <a:t>Inner Join</a:t>
            </a:r>
          </a:p>
        </p:txBody>
      </p:sp>
      <p:pic>
        <p:nvPicPr>
          <p:cNvPr id="4" name="Picture 3" descr="A screenshot of a computer">
            <a:extLst>
              <a:ext uri="{FF2B5EF4-FFF2-40B4-BE49-F238E27FC236}">
                <a16:creationId xmlns:a16="http://schemas.microsoft.com/office/drawing/2014/main" id="{F238ACDD-ADF3-6A03-DA72-A581332D42F2}"/>
              </a:ext>
            </a:extLst>
          </p:cNvPr>
          <p:cNvPicPr>
            <a:picLocks noChangeAspect="1"/>
          </p:cNvPicPr>
          <p:nvPr/>
        </p:nvPicPr>
        <p:blipFill>
          <a:blip r:embed="rId2"/>
          <a:stretch>
            <a:fillRect/>
          </a:stretch>
        </p:blipFill>
        <p:spPr>
          <a:xfrm>
            <a:off x="702102" y="1920343"/>
            <a:ext cx="8217046" cy="3886742"/>
          </a:xfrm>
          <a:prstGeom prst="rect">
            <a:avLst/>
          </a:prstGeom>
        </p:spPr>
      </p:pic>
    </p:spTree>
    <p:extLst>
      <p:ext uri="{BB962C8B-B14F-4D97-AF65-F5344CB8AC3E}">
        <p14:creationId xmlns:p14="http://schemas.microsoft.com/office/powerpoint/2010/main" val="21242183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D5B1-8EE9-EDC5-7C45-8EB26AA9F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4D9B1-1C34-6DBF-02BE-7911E7E4A5C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967B070F-3C72-EC5F-799F-E464D6E84475}"/>
              </a:ext>
            </a:extLst>
          </p:cNvPr>
          <p:cNvSpPr txBox="1"/>
          <p:nvPr/>
        </p:nvSpPr>
        <p:spPr>
          <a:xfrm>
            <a:off x="1611442" y="984565"/>
            <a:ext cx="6100996" cy="369332"/>
          </a:xfrm>
          <a:prstGeom prst="rect">
            <a:avLst/>
          </a:prstGeom>
          <a:noFill/>
        </p:spPr>
        <p:txBody>
          <a:bodyPr wrap="square">
            <a:spAutoFit/>
          </a:bodyPr>
          <a:lstStyle/>
          <a:p>
            <a:r>
              <a:rPr lang="en-US" b="1" dirty="0"/>
              <a:t>				SQL – LEFT JOIN (LEFT OUTER JOIN)</a:t>
            </a:r>
            <a:endParaRPr lang="en-IN" b="1" dirty="0"/>
          </a:p>
        </p:txBody>
      </p:sp>
      <p:pic>
        <p:nvPicPr>
          <p:cNvPr id="4" name="Picture 3" descr="A screenshot of a computer program">
            <a:extLst>
              <a:ext uri="{FF2B5EF4-FFF2-40B4-BE49-F238E27FC236}">
                <a16:creationId xmlns:a16="http://schemas.microsoft.com/office/drawing/2014/main" id="{0B8AB7E5-A967-0343-0464-58AA51A3EAD0}"/>
              </a:ext>
            </a:extLst>
          </p:cNvPr>
          <p:cNvPicPr>
            <a:picLocks noChangeAspect="1"/>
          </p:cNvPicPr>
          <p:nvPr/>
        </p:nvPicPr>
        <p:blipFill>
          <a:blip r:embed="rId2"/>
          <a:stretch>
            <a:fillRect/>
          </a:stretch>
        </p:blipFill>
        <p:spPr>
          <a:xfrm>
            <a:off x="315160" y="1563665"/>
            <a:ext cx="7884460" cy="4420217"/>
          </a:xfrm>
          <a:prstGeom prst="rect">
            <a:avLst/>
          </a:prstGeom>
        </p:spPr>
      </p:pic>
      <p:sp>
        <p:nvSpPr>
          <p:cNvPr id="6" name="TextBox 5">
            <a:extLst>
              <a:ext uri="{FF2B5EF4-FFF2-40B4-BE49-F238E27FC236}">
                <a16:creationId xmlns:a16="http://schemas.microsoft.com/office/drawing/2014/main" id="{DB05C537-95D5-4983-4F3E-6939FA9BC5CF}"/>
              </a:ext>
            </a:extLst>
          </p:cNvPr>
          <p:cNvSpPr txBox="1"/>
          <p:nvPr/>
        </p:nvSpPr>
        <p:spPr>
          <a:xfrm>
            <a:off x="1656412" y="6126193"/>
            <a:ext cx="6100996" cy="369332"/>
          </a:xfrm>
          <a:prstGeom prst="rect">
            <a:avLst/>
          </a:prstGeom>
          <a:noFill/>
        </p:spPr>
        <p:txBody>
          <a:bodyPr wrap="square">
            <a:spAutoFit/>
          </a:bodyPr>
          <a:lstStyle/>
          <a:p>
            <a:r>
              <a:rPr lang="en-US" dirty="0"/>
              <a:t>Unmatched employee rows show </a:t>
            </a:r>
            <a:r>
              <a:rPr lang="en-US" b="1" dirty="0"/>
              <a:t>NULL</a:t>
            </a:r>
            <a:r>
              <a:rPr lang="en-US" dirty="0"/>
              <a:t> for departments.</a:t>
            </a:r>
            <a:endParaRPr lang="en-IN" dirty="0"/>
          </a:p>
        </p:txBody>
      </p:sp>
    </p:spTree>
    <p:extLst>
      <p:ext uri="{BB962C8B-B14F-4D97-AF65-F5344CB8AC3E}">
        <p14:creationId xmlns:p14="http://schemas.microsoft.com/office/powerpoint/2010/main" val="37061327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D451-E4FA-A5D4-3C65-029BB93E1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EB83F-B4E6-5548-FE7C-0E7BEC044F7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05784088-BD6E-9DAD-6E98-56A8A1940D90}"/>
              </a:ext>
            </a:extLst>
          </p:cNvPr>
          <p:cNvSpPr txBox="1"/>
          <p:nvPr/>
        </p:nvSpPr>
        <p:spPr>
          <a:xfrm>
            <a:off x="2181068" y="954584"/>
            <a:ext cx="6100996" cy="369332"/>
          </a:xfrm>
          <a:prstGeom prst="rect">
            <a:avLst/>
          </a:prstGeom>
          <a:noFill/>
        </p:spPr>
        <p:txBody>
          <a:bodyPr wrap="square">
            <a:spAutoFit/>
          </a:bodyPr>
          <a:lstStyle/>
          <a:p>
            <a:r>
              <a:rPr lang="en-US" b="1" dirty="0"/>
              <a:t>		SQL – RIGHT JOIN (RIGHT OUTER JOIN)</a:t>
            </a:r>
            <a:endParaRPr lang="en-IN" b="1" dirty="0"/>
          </a:p>
        </p:txBody>
      </p:sp>
      <p:pic>
        <p:nvPicPr>
          <p:cNvPr id="5" name="Picture 4" descr="A screenshot of a computer">
            <a:extLst>
              <a:ext uri="{FF2B5EF4-FFF2-40B4-BE49-F238E27FC236}">
                <a16:creationId xmlns:a16="http://schemas.microsoft.com/office/drawing/2014/main" id="{5B6FF0AF-3664-C0AE-2C4D-974F665B9E3F}"/>
              </a:ext>
            </a:extLst>
          </p:cNvPr>
          <p:cNvPicPr>
            <a:picLocks noChangeAspect="1"/>
          </p:cNvPicPr>
          <p:nvPr/>
        </p:nvPicPr>
        <p:blipFill>
          <a:blip r:embed="rId2"/>
          <a:stretch>
            <a:fillRect/>
          </a:stretch>
        </p:blipFill>
        <p:spPr>
          <a:xfrm>
            <a:off x="788823" y="1740185"/>
            <a:ext cx="7800541" cy="4486901"/>
          </a:xfrm>
          <a:prstGeom prst="rect">
            <a:avLst/>
          </a:prstGeom>
        </p:spPr>
      </p:pic>
    </p:spTree>
    <p:extLst>
      <p:ext uri="{BB962C8B-B14F-4D97-AF65-F5344CB8AC3E}">
        <p14:creationId xmlns:p14="http://schemas.microsoft.com/office/powerpoint/2010/main" val="290127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C1727-E007-FAF3-DD0F-974C7ECAD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E33F4-5B12-C3E6-EE05-F7A3170BCF4C}"/>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8E86D67A-8C4F-0DF5-407A-D9EE7C847F56}"/>
              </a:ext>
            </a:extLst>
          </p:cNvPr>
          <p:cNvSpPr txBox="1"/>
          <p:nvPr/>
        </p:nvSpPr>
        <p:spPr>
          <a:xfrm>
            <a:off x="1566470" y="2319968"/>
            <a:ext cx="7862341" cy="3139321"/>
          </a:xfrm>
          <a:prstGeom prst="rect">
            <a:avLst/>
          </a:prstGeom>
          <a:noFill/>
        </p:spPr>
        <p:txBody>
          <a:bodyPr wrap="square">
            <a:spAutoFit/>
          </a:bodyPr>
          <a:lstStyle/>
          <a:p>
            <a:pPr>
              <a:buNone/>
            </a:pPr>
            <a:r>
              <a:rPr lang="en-US" b="1" dirty="0"/>
              <a:t>Powerful Querying with SQL</a:t>
            </a:r>
          </a:p>
          <a:p>
            <a:pPr>
              <a:buNone/>
            </a:pPr>
            <a:endParaRPr lang="en-US" b="1" dirty="0"/>
          </a:p>
          <a:p>
            <a:pPr>
              <a:buNone/>
            </a:pPr>
            <a:r>
              <a:rPr lang="en-US" dirty="0"/>
              <a:t>SQL allows users to:</a:t>
            </a:r>
          </a:p>
          <a:p>
            <a:pPr>
              <a:buNone/>
            </a:pPr>
            <a:endParaRPr lang="en-US" dirty="0"/>
          </a:p>
          <a:p>
            <a:pPr>
              <a:buFont typeface="Arial" panose="020B0604020202020204" pitchFamily="34" charset="0"/>
              <a:buChar char="•"/>
            </a:pPr>
            <a:r>
              <a:rPr lang="en-US" dirty="0"/>
              <a:t>Retrieve data</a:t>
            </a:r>
          </a:p>
          <a:p>
            <a:pPr>
              <a:buFont typeface="Arial" panose="020B0604020202020204" pitchFamily="34" charset="0"/>
              <a:buChar char="•"/>
            </a:pPr>
            <a:r>
              <a:rPr lang="en-US" dirty="0"/>
              <a:t>Filter and sort</a:t>
            </a:r>
          </a:p>
          <a:p>
            <a:pPr>
              <a:buFont typeface="Arial" panose="020B0604020202020204" pitchFamily="34" charset="0"/>
              <a:buChar char="•"/>
            </a:pPr>
            <a:r>
              <a:rPr lang="en-US" dirty="0"/>
              <a:t>Join tables</a:t>
            </a:r>
          </a:p>
          <a:p>
            <a:pPr>
              <a:buFont typeface="Arial" panose="020B0604020202020204" pitchFamily="34" charset="0"/>
              <a:buChar char="•"/>
            </a:pPr>
            <a:r>
              <a:rPr lang="en-US" dirty="0"/>
              <a:t>Perform aggregations</a:t>
            </a:r>
          </a:p>
          <a:p>
            <a:pPr>
              <a:buFont typeface="Arial" panose="020B0604020202020204" pitchFamily="34" charset="0"/>
              <a:buChar char="•"/>
            </a:pPr>
            <a:r>
              <a:rPr lang="en-US" dirty="0"/>
              <a:t>Manage access and schemas</a:t>
            </a:r>
          </a:p>
          <a:p>
            <a:pPr>
              <a:buNone/>
            </a:pPr>
            <a:r>
              <a:rPr lang="en-US" dirty="0"/>
              <a:t>Its expressive, standardized syntax makes it easy for developers and analysts to extract insights from data.</a:t>
            </a:r>
          </a:p>
        </p:txBody>
      </p:sp>
      <p:sp>
        <p:nvSpPr>
          <p:cNvPr id="5" name="TextBox 4">
            <a:extLst>
              <a:ext uri="{FF2B5EF4-FFF2-40B4-BE49-F238E27FC236}">
                <a16:creationId xmlns:a16="http://schemas.microsoft.com/office/drawing/2014/main" id="{0EC4732F-2E46-E923-63C5-E8D8D3525280}"/>
              </a:ext>
            </a:extLst>
          </p:cNvPr>
          <p:cNvSpPr txBox="1"/>
          <p:nvPr/>
        </p:nvSpPr>
        <p:spPr>
          <a:xfrm>
            <a:off x="2960557" y="1599164"/>
            <a:ext cx="6100996" cy="369332"/>
          </a:xfrm>
          <a:prstGeom prst="rect">
            <a:avLst/>
          </a:prstGeom>
          <a:noFill/>
        </p:spPr>
        <p:txBody>
          <a:bodyPr wrap="square">
            <a:spAutoFit/>
          </a:bodyPr>
          <a:lstStyle/>
          <a:p>
            <a:pPr fontAlgn="base"/>
            <a:r>
              <a:rPr lang="en-US" b="1" dirty="0">
                <a:solidFill>
                  <a:srgbClr val="333333"/>
                </a:solidFill>
                <a:latin typeface="Roboto" panose="02000000000000000000" pitchFamily="2" charset="0"/>
              </a:rPr>
              <a:t>Importance of RDBMS in Modern Computing</a:t>
            </a:r>
            <a:endParaRPr lang="en-IN"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4929979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6C61-988A-1EE4-BCE1-4D3B3D932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FB254-3A8F-CABE-749B-0541357D43B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DFE1B513-0ADF-C805-2B77-6519E9739E2D}"/>
              </a:ext>
            </a:extLst>
          </p:cNvPr>
          <p:cNvSpPr txBox="1"/>
          <p:nvPr/>
        </p:nvSpPr>
        <p:spPr>
          <a:xfrm>
            <a:off x="2181068" y="954584"/>
            <a:ext cx="6100996" cy="369332"/>
          </a:xfrm>
          <a:prstGeom prst="rect">
            <a:avLst/>
          </a:prstGeom>
          <a:noFill/>
        </p:spPr>
        <p:txBody>
          <a:bodyPr wrap="square">
            <a:spAutoFit/>
          </a:bodyPr>
          <a:lstStyle/>
          <a:p>
            <a:r>
              <a:rPr lang="en-US" b="1" dirty="0"/>
              <a:t>		SQL FULL JOIN (FULL OUTER JOIN)</a:t>
            </a:r>
            <a:endParaRPr lang="en-IN" b="1" dirty="0"/>
          </a:p>
        </p:txBody>
      </p:sp>
      <p:pic>
        <p:nvPicPr>
          <p:cNvPr id="4" name="Picture 3" descr="A screenshot of a computer program">
            <a:extLst>
              <a:ext uri="{FF2B5EF4-FFF2-40B4-BE49-F238E27FC236}">
                <a16:creationId xmlns:a16="http://schemas.microsoft.com/office/drawing/2014/main" id="{9083100F-DC20-51D4-C60A-D3D6F05C3335}"/>
              </a:ext>
            </a:extLst>
          </p:cNvPr>
          <p:cNvPicPr>
            <a:picLocks noChangeAspect="1"/>
          </p:cNvPicPr>
          <p:nvPr/>
        </p:nvPicPr>
        <p:blipFill>
          <a:blip r:embed="rId2"/>
          <a:stretch>
            <a:fillRect/>
          </a:stretch>
        </p:blipFill>
        <p:spPr>
          <a:xfrm>
            <a:off x="1896827" y="2062672"/>
            <a:ext cx="6482675" cy="2762636"/>
          </a:xfrm>
          <a:prstGeom prst="rect">
            <a:avLst/>
          </a:prstGeom>
        </p:spPr>
      </p:pic>
    </p:spTree>
    <p:extLst>
      <p:ext uri="{BB962C8B-B14F-4D97-AF65-F5344CB8AC3E}">
        <p14:creationId xmlns:p14="http://schemas.microsoft.com/office/powerpoint/2010/main" val="46164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CFF44-1E3D-00F1-51A6-FC6793147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C677B-8FEB-8230-B70E-84026F2E7E2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4B1781D3-353C-51E1-0975-711818BD4897}"/>
              </a:ext>
            </a:extLst>
          </p:cNvPr>
          <p:cNvSpPr txBox="1"/>
          <p:nvPr/>
        </p:nvSpPr>
        <p:spPr>
          <a:xfrm>
            <a:off x="2181068" y="954584"/>
            <a:ext cx="6100996" cy="369332"/>
          </a:xfrm>
          <a:prstGeom prst="rect">
            <a:avLst/>
          </a:prstGeom>
          <a:noFill/>
        </p:spPr>
        <p:txBody>
          <a:bodyPr wrap="square">
            <a:spAutoFit/>
          </a:bodyPr>
          <a:lstStyle/>
          <a:p>
            <a:r>
              <a:rPr lang="en-US" b="1" dirty="0"/>
              <a:t>		SQL FULL JOIN (FULL OUTER JOIN)</a:t>
            </a:r>
            <a:endParaRPr lang="en-IN" b="1" dirty="0"/>
          </a:p>
        </p:txBody>
      </p:sp>
      <p:pic>
        <p:nvPicPr>
          <p:cNvPr id="5" name="Picture 4" descr="A screenshot of a computer">
            <a:extLst>
              <a:ext uri="{FF2B5EF4-FFF2-40B4-BE49-F238E27FC236}">
                <a16:creationId xmlns:a16="http://schemas.microsoft.com/office/drawing/2014/main" id="{38C2C460-A760-E15E-327F-2A8F16858C22}"/>
              </a:ext>
            </a:extLst>
          </p:cNvPr>
          <p:cNvPicPr>
            <a:picLocks noChangeAspect="1"/>
          </p:cNvPicPr>
          <p:nvPr/>
        </p:nvPicPr>
        <p:blipFill>
          <a:blip r:embed="rId2"/>
          <a:stretch>
            <a:fillRect/>
          </a:stretch>
        </p:blipFill>
        <p:spPr>
          <a:xfrm>
            <a:off x="2155029" y="2029330"/>
            <a:ext cx="6173061" cy="2829320"/>
          </a:xfrm>
          <a:prstGeom prst="rect">
            <a:avLst/>
          </a:prstGeom>
        </p:spPr>
      </p:pic>
    </p:spTree>
    <p:extLst>
      <p:ext uri="{BB962C8B-B14F-4D97-AF65-F5344CB8AC3E}">
        <p14:creationId xmlns:p14="http://schemas.microsoft.com/office/powerpoint/2010/main" val="11750515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02FC-4EF0-66E3-8F46-D5C6646EA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9F1C1-E4BF-443C-B26E-9A59D1A5130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F91BA0BF-21D9-9CEE-A8CF-32B3244669E4}"/>
              </a:ext>
            </a:extLst>
          </p:cNvPr>
          <p:cNvSpPr txBox="1"/>
          <p:nvPr/>
        </p:nvSpPr>
        <p:spPr>
          <a:xfrm>
            <a:off x="2181068" y="954584"/>
            <a:ext cx="6100996" cy="369332"/>
          </a:xfrm>
          <a:prstGeom prst="rect">
            <a:avLst/>
          </a:prstGeom>
          <a:noFill/>
        </p:spPr>
        <p:txBody>
          <a:bodyPr wrap="square">
            <a:spAutoFit/>
          </a:bodyPr>
          <a:lstStyle/>
          <a:p>
            <a:r>
              <a:rPr lang="en-US" b="1" dirty="0"/>
              <a:t>				SQL </a:t>
            </a:r>
            <a:r>
              <a:rPr lang="en-IN" b="1" dirty="0"/>
              <a:t>CROSS JOIN</a:t>
            </a:r>
          </a:p>
        </p:txBody>
      </p:sp>
      <p:sp>
        <p:nvSpPr>
          <p:cNvPr id="10" name="TextBox 9">
            <a:extLst>
              <a:ext uri="{FF2B5EF4-FFF2-40B4-BE49-F238E27FC236}">
                <a16:creationId xmlns:a16="http://schemas.microsoft.com/office/drawing/2014/main" id="{9A5E9D3E-1A7A-6B7A-6AA1-6325461DA136}"/>
              </a:ext>
            </a:extLst>
          </p:cNvPr>
          <p:cNvSpPr txBox="1"/>
          <p:nvPr/>
        </p:nvSpPr>
        <p:spPr>
          <a:xfrm>
            <a:off x="1536490" y="1656174"/>
            <a:ext cx="7427627" cy="2585323"/>
          </a:xfrm>
          <a:prstGeom prst="rect">
            <a:avLst/>
          </a:prstGeom>
          <a:noFill/>
        </p:spPr>
        <p:txBody>
          <a:bodyPr wrap="square">
            <a:spAutoFit/>
          </a:bodyPr>
          <a:lstStyle/>
          <a:p>
            <a:pPr>
              <a:buNone/>
            </a:pPr>
            <a:r>
              <a:rPr lang="en-US" dirty="0"/>
              <a:t>Returns the </a:t>
            </a:r>
            <a:r>
              <a:rPr lang="en-US" b="1" dirty="0"/>
              <a:t>Cartesian product</a:t>
            </a:r>
            <a:r>
              <a:rPr lang="en-US" dirty="0"/>
              <a:t> of two tables.</a:t>
            </a:r>
          </a:p>
          <a:p>
            <a:pPr>
              <a:buNone/>
            </a:pPr>
            <a:br>
              <a:rPr lang="en-US" dirty="0"/>
            </a:br>
            <a:r>
              <a:rPr lang="en-US" dirty="0"/>
              <a:t>Every row of table A is combined with every row of table B.</a:t>
            </a:r>
          </a:p>
          <a:p>
            <a:pPr>
              <a:buNone/>
            </a:pPr>
            <a:endParaRPr lang="en-US" dirty="0"/>
          </a:p>
          <a:p>
            <a:pPr>
              <a:buNone/>
            </a:pPr>
            <a:r>
              <a:rPr lang="en-US" b="1" dirty="0"/>
              <a:t>If employees has 4 rows and departments has 3 → Output = 4 × 3 = 12 rows</a:t>
            </a:r>
          </a:p>
          <a:p>
            <a:pPr>
              <a:buNone/>
            </a:pPr>
            <a:endParaRPr lang="en-US" b="1" dirty="0"/>
          </a:p>
          <a:p>
            <a:pPr>
              <a:buNone/>
            </a:pPr>
            <a:r>
              <a:rPr lang="en-US" b="1" dirty="0"/>
              <a:t>Query</a:t>
            </a:r>
          </a:p>
          <a:p>
            <a:pPr>
              <a:buNone/>
            </a:pPr>
            <a:endParaRPr lang="en-US" b="1" dirty="0"/>
          </a:p>
        </p:txBody>
      </p:sp>
    </p:spTree>
    <p:extLst>
      <p:ext uri="{BB962C8B-B14F-4D97-AF65-F5344CB8AC3E}">
        <p14:creationId xmlns:p14="http://schemas.microsoft.com/office/powerpoint/2010/main" val="5572198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BF96B-E554-C8C0-0173-379856B36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BEA8F-1BA2-EC81-54A8-CFE1F1930A5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8C8C64CA-53F7-5451-D632-F04B2A87DE30}"/>
              </a:ext>
            </a:extLst>
          </p:cNvPr>
          <p:cNvSpPr txBox="1"/>
          <p:nvPr/>
        </p:nvSpPr>
        <p:spPr>
          <a:xfrm>
            <a:off x="2181068" y="954584"/>
            <a:ext cx="6100996" cy="369332"/>
          </a:xfrm>
          <a:prstGeom prst="rect">
            <a:avLst/>
          </a:prstGeom>
          <a:noFill/>
        </p:spPr>
        <p:txBody>
          <a:bodyPr wrap="square">
            <a:spAutoFit/>
          </a:bodyPr>
          <a:lstStyle/>
          <a:p>
            <a:r>
              <a:rPr lang="en-US" b="1" dirty="0"/>
              <a:t>				SQL </a:t>
            </a:r>
            <a:r>
              <a:rPr lang="en-IN" b="1" dirty="0"/>
              <a:t>CROSS JOIN</a:t>
            </a:r>
          </a:p>
        </p:txBody>
      </p:sp>
      <p:pic>
        <p:nvPicPr>
          <p:cNvPr id="4" name="Picture 3" descr="A screenshot of a computer">
            <a:extLst>
              <a:ext uri="{FF2B5EF4-FFF2-40B4-BE49-F238E27FC236}">
                <a16:creationId xmlns:a16="http://schemas.microsoft.com/office/drawing/2014/main" id="{4B438E81-1187-4FEE-38E9-573EB74C4B7E}"/>
              </a:ext>
            </a:extLst>
          </p:cNvPr>
          <p:cNvPicPr>
            <a:picLocks noChangeAspect="1"/>
          </p:cNvPicPr>
          <p:nvPr/>
        </p:nvPicPr>
        <p:blipFill>
          <a:blip r:embed="rId2"/>
          <a:stretch>
            <a:fillRect/>
          </a:stretch>
        </p:blipFill>
        <p:spPr>
          <a:xfrm>
            <a:off x="1238528" y="1951165"/>
            <a:ext cx="8295216" cy="4124901"/>
          </a:xfrm>
          <a:prstGeom prst="rect">
            <a:avLst/>
          </a:prstGeom>
        </p:spPr>
      </p:pic>
    </p:spTree>
    <p:extLst>
      <p:ext uri="{BB962C8B-B14F-4D97-AF65-F5344CB8AC3E}">
        <p14:creationId xmlns:p14="http://schemas.microsoft.com/office/powerpoint/2010/main" val="39478324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545BB-D5D2-4280-B466-C80E8549E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16820-E1E5-BE2E-C1AD-47DEC99871B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914E3F69-571B-E1D7-91D7-21A5D0192DB4}"/>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8" name="Picture 7" descr="A screenshot of a computer program&#10;&#10;AI-generated content may be incorrect.">
            <a:extLst>
              <a:ext uri="{FF2B5EF4-FFF2-40B4-BE49-F238E27FC236}">
                <a16:creationId xmlns:a16="http://schemas.microsoft.com/office/drawing/2014/main" id="{AC7DBDFE-A5DD-F939-312C-E90DD62ADC5B}"/>
              </a:ext>
            </a:extLst>
          </p:cNvPr>
          <p:cNvPicPr>
            <a:picLocks noChangeAspect="1"/>
          </p:cNvPicPr>
          <p:nvPr/>
        </p:nvPicPr>
        <p:blipFill>
          <a:blip r:embed="rId2"/>
          <a:stretch>
            <a:fillRect/>
          </a:stretch>
        </p:blipFill>
        <p:spPr>
          <a:xfrm>
            <a:off x="1366149" y="1983666"/>
            <a:ext cx="7620195" cy="3820058"/>
          </a:xfrm>
          <a:prstGeom prst="rect">
            <a:avLst/>
          </a:prstGeom>
        </p:spPr>
      </p:pic>
    </p:spTree>
    <p:extLst>
      <p:ext uri="{BB962C8B-B14F-4D97-AF65-F5344CB8AC3E}">
        <p14:creationId xmlns:p14="http://schemas.microsoft.com/office/powerpoint/2010/main" val="25667891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AC18-0758-4C48-954F-8C354E060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2069E-3364-9188-A61E-0AECA467984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F44D25C2-0CFF-1240-864A-5E1840CA88D5}"/>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4" name="Picture 3" descr="A screenshot of a computer program">
            <a:extLst>
              <a:ext uri="{FF2B5EF4-FFF2-40B4-BE49-F238E27FC236}">
                <a16:creationId xmlns:a16="http://schemas.microsoft.com/office/drawing/2014/main" id="{9C6C80AC-A310-B506-0FEE-7C1E0A83ACED}"/>
              </a:ext>
            </a:extLst>
          </p:cNvPr>
          <p:cNvPicPr>
            <a:picLocks noChangeAspect="1"/>
          </p:cNvPicPr>
          <p:nvPr/>
        </p:nvPicPr>
        <p:blipFill>
          <a:blip r:embed="rId2"/>
          <a:stretch>
            <a:fillRect/>
          </a:stretch>
        </p:blipFill>
        <p:spPr>
          <a:xfrm>
            <a:off x="763046" y="1725896"/>
            <a:ext cx="8216061" cy="4515480"/>
          </a:xfrm>
          <a:prstGeom prst="rect">
            <a:avLst/>
          </a:prstGeom>
        </p:spPr>
      </p:pic>
    </p:spTree>
    <p:extLst>
      <p:ext uri="{BB962C8B-B14F-4D97-AF65-F5344CB8AC3E}">
        <p14:creationId xmlns:p14="http://schemas.microsoft.com/office/powerpoint/2010/main" val="8467266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6BF2E-72A3-5BDB-F031-333443E49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E5662C-A789-7B8B-CBE2-93F33E59EF9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BF46E635-5661-2026-232F-CAD4C3A531E4}"/>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sp>
        <p:nvSpPr>
          <p:cNvPr id="5" name="TextBox 4">
            <a:extLst>
              <a:ext uri="{FF2B5EF4-FFF2-40B4-BE49-F238E27FC236}">
                <a16:creationId xmlns:a16="http://schemas.microsoft.com/office/drawing/2014/main" id="{2DEAE04D-905D-5BE1-0ABF-A8B499AEB702}"/>
              </a:ext>
            </a:extLst>
          </p:cNvPr>
          <p:cNvSpPr txBox="1"/>
          <p:nvPr/>
        </p:nvSpPr>
        <p:spPr>
          <a:xfrm>
            <a:off x="1596452" y="1758156"/>
            <a:ext cx="7367665" cy="3416320"/>
          </a:xfrm>
          <a:prstGeom prst="rect">
            <a:avLst/>
          </a:prstGeom>
          <a:noFill/>
        </p:spPr>
        <p:txBody>
          <a:bodyPr wrap="square">
            <a:spAutoFit/>
          </a:bodyPr>
          <a:lstStyle/>
          <a:p>
            <a:pPr marL="342900" indent="-342900">
              <a:buAutoNum type="arabicPeriod"/>
            </a:pPr>
            <a:r>
              <a:rPr lang="en-US" b="1" dirty="0"/>
              <a:t>What is a Subquery?</a:t>
            </a:r>
          </a:p>
          <a:p>
            <a:pPr marL="342900" indent="-342900">
              <a:buAutoNum type="arabicPeriod"/>
            </a:pPr>
            <a:endParaRPr lang="en-US" b="1" dirty="0"/>
          </a:p>
          <a:p>
            <a:pPr>
              <a:buNone/>
            </a:pPr>
            <a:r>
              <a:rPr lang="en-US" dirty="0"/>
              <a:t>A </a:t>
            </a:r>
            <a:r>
              <a:rPr lang="en-US" b="1" dirty="0"/>
              <a:t>subquery</a:t>
            </a:r>
            <a:r>
              <a:rPr lang="en-US" dirty="0"/>
              <a:t> (also called an </a:t>
            </a:r>
            <a:r>
              <a:rPr lang="en-US" b="1" dirty="0"/>
              <a:t>inner query</a:t>
            </a:r>
            <a:r>
              <a:rPr lang="en-US" dirty="0"/>
              <a:t>) is a query written inside another query.</a:t>
            </a:r>
          </a:p>
          <a:p>
            <a:pPr>
              <a:buNone/>
            </a:pPr>
            <a:r>
              <a:rPr lang="en-US" dirty="0"/>
              <a:t>It is executed </a:t>
            </a:r>
            <a:r>
              <a:rPr lang="en-US" b="1" dirty="0"/>
              <a:t>once</a:t>
            </a:r>
            <a:r>
              <a:rPr lang="en-US" dirty="0"/>
              <a:t>, and the result is passed to the outer query.</a:t>
            </a:r>
          </a:p>
          <a:p>
            <a:pPr>
              <a:buNone/>
            </a:pPr>
            <a:endParaRPr lang="en-US" dirty="0"/>
          </a:p>
          <a:p>
            <a:pPr>
              <a:buNone/>
            </a:pPr>
            <a:r>
              <a:rPr lang="en-US" b="1" dirty="0"/>
              <a:t>Types of Subqueries</a:t>
            </a:r>
          </a:p>
          <a:p>
            <a:pPr>
              <a:buNone/>
            </a:pPr>
            <a:r>
              <a:rPr lang="en-US" dirty="0"/>
              <a:t>Subqueries can return:</a:t>
            </a:r>
          </a:p>
          <a:p>
            <a:pPr>
              <a:buFont typeface="Arial" panose="020B0604020202020204" pitchFamily="34" charset="0"/>
              <a:buChar char="•"/>
            </a:pPr>
            <a:r>
              <a:rPr lang="en-US" dirty="0"/>
              <a:t>A </a:t>
            </a:r>
            <a:r>
              <a:rPr lang="en-US" b="1" dirty="0"/>
              <a:t>single value</a:t>
            </a:r>
            <a:r>
              <a:rPr lang="en-US" dirty="0"/>
              <a:t> (scalar subquery)</a:t>
            </a:r>
          </a:p>
          <a:p>
            <a:pPr>
              <a:buFont typeface="Arial" panose="020B0604020202020204" pitchFamily="34" charset="0"/>
              <a:buChar char="•"/>
            </a:pPr>
            <a:r>
              <a:rPr lang="en-US" dirty="0"/>
              <a:t>A </a:t>
            </a:r>
            <a:r>
              <a:rPr lang="en-US" b="1" dirty="0"/>
              <a:t>single row</a:t>
            </a:r>
            <a:endParaRPr lang="en-US" dirty="0"/>
          </a:p>
          <a:p>
            <a:pPr>
              <a:buFont typeface="Arial" panose="020B0604020202020204" pitchFamily="34" charset="0"/>
              <a:buChar char="•"/>
            </a:pPr>
            <a:r>
              <a:rPr lang="en-US" dirty="0"/>
              <a:t>Multiple rows</a:t>
            </a:r>
          </a:p>
          <a:p>
            <a:pPr>
              <a:buFont typeface="Arial" panose="020B0604020202020204" pitchFamily="34" charset="0"/>
              <a:buChar char="•"/>
            </a:pPr>
            <a:r>
              <a:rPr lang="en-US" dirty="0"/>
              <a:t>A table (entire result set)</a:t>
            </a:r>
          </a:p>
        </p:txBody>
      </p:sp>
    </p:spTree>
    <p:extLst>
      <p:ext uri="{BB962C8B-B14F-4D97-AF65-F5344CB8AC3E}">
        <p14:creationId xmlns:p14="http://schemas.microsoft.com/office/powerpoint/2010/main" val="3230562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0D52-1D8E-BC00-0045-0ADD678B9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193B7-7408-36CA-C96A-D7145AD0A0F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9392EEE1-51EC-E080-F7F0-3F90D9C099BE}"/>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sp>
        <p:nvSpPr>
          <p:cNvPr id="4" name="TextBox 3">
            <a:extLst>
              <a:ext uri="{FF2B5EF4-FFF2-40B4-BE49-F238E27FC236}">
                <a16:creationId xmlns:a16="http://schemas.microsoft.com/office/drawing/2014/main" id="{0CBA4BAD-E602-7740-30DD-E6DB9F674A64}"/>
              </a:ext>
            </a:extLst>
          </p:cNvPr>
          <p:cNvSpPr txBox="1"/>
          <p:nvPr/>
        </p:nvSpPr>
        <p:spPr>
          <a:xfrm>
            <a:off x="1446550" y="1596214"/>
            <a:ext cx="6768059" cy="2031325"/>
          </a:xfrm>
          <a:prstGeom prst="rect">
            <a:avLst/>
          </a:prstGeom>
          <a:noFill/>
        </p:spPr>
        <p:txBody>
          <a:bodyPr wrap="square">
            <a:spAutoFit/>
          </a:bodyPr>
          <a:lstStyle/>
          <a:p>
            <a:pPr>
              <a:buNone/>
            </a:pPr>
            <a:r>
              <a:rPr lang="en-US" b="1" dirty="0"/>
              <a:t>What is a Correlated Subquery?</a:t>
            </a:r>
          </a:p>
          <a:p>
            <a:pPr>
              <a:buNone/>
            </a:pPr>
            <a:endParaRPr lang="en-US" b="1" dirty="0"/>
          </a:p>
          <a:p>
            <a:pPr>
              <a:buNone/>
            </a:pPr>
            <a:r>
              <a:rPr lang="en-US" dirty="0"/>
              <a:t>A </a:t>
            </a:r>
            <a:r>
              <a:rPr lang="en-US" b="1" dirty="0"/>
              <a:t>correlated subquery</a:t>
            </a:r>
            <a:r>
              <a:rPr lang="en-US" dirty="0"/>
              <a:t> depends on the outer query.</a:t>
            </a:r>
          </a:p>
          <a:p>
            <a:pPr>
              <a:buFont typeface="Arial" panose="020B0604020202020204" pitchFamily="34" charset="0"/>
              <a:buChar char="•"/>
            </a:pPr>
            <a:r>
              <a:rPr lang="en-US" dirty="0"/>
              <a:t>It is executed </a:t>
            </a:r>
            <a:r>
              <a:rPr lang="en-US" b="1" dirty="0"/>
              <a:t>once for every row</a:t>
            </a:r>
            <a:r>
              <a:rPr lang="en-US" dirty="0"/>
              <a:t> of the outer query.</a:t>
            </a:r>
          </a:p>
          <a:p>
            <a:pPr>
              <a:buFont typeface="Arial" panose="020B0604020202020204" pitchFamily="34" charset="0"/>
              <a:buChar char="•"/>
            </a:pPr>
            <a:r>
              <a:rPr lang="en-US" dirty="0"/>
              <a:t>It refers to a column from the outer query.</a:t>
            </a:r>
          </a:p>
          <a:p>
            <a:pPr>
              <a:buNone/>
            </a:pPr>
            <a:r>
              <a:rPr lang="en-US" b="1" dirty="0"/>
              <a:t>Important</a:t>
            </a:r>
          </a:p>
          <a:p>
            <a:pPr>
              <a:buNone/>
            </a:pPr>
            <a:r>
              <a:rPr lang="en-US" dirty="0"/>
              <a:t>The correlated subquery </a:t>
            </a:r>
            <a:r>
              <a:rPr lang="en-US" b="1" dirty="0"/>
              <a:t>cannot run independently</a:t>
            </a:r>
            <a:r>
              <a:rPr lang="en-US" dirty="0"/>
              <a:t>.</a:t>
            </a:r>
          </a:p>
        </p:txBody>
      </p:sp>
    </p:spTree>
    <p:extLst>
      <p:ext uri="{BB962C8B-B14F-4D97-AF65-F5344CB8AC3E}">
        <p14:creationId xmlns:p14="http://schemas.microsoft.com/office/powerpoint/2010/main" val="16828312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83CA3-86CA-EBF7-C138-117B78F7A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1E0FE-2572-A82D-647F-191888CA21A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6DB2A002-9F3F-F8BF-4FD6-44685BB46085}"/>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4" name="Picture 3" descr="A screenshot of a computer">
            <a:extLst>
              <a:ext uri="{FF2B5EF4-FFF2-40B4-BE49-F238E27FC236}">
                <a16:creationId xmlns:a16="http://schemas.microsoft.com/office/drawing/2014/main" id="{F373C4CC-BD5D-58FC-CCE6-4AFB0A8AD2E2}"/>
              </a:ext>
            </a:extLst>
          </p:cNvPr>
          <p:cNvPicPr>
            <a:picLocks noChangeAspect="1"/>
          </p:cNvPicPr>
          <p:nvPr/>
        </p:nvPicPr>
        <p:blipFill>
          <a:blip r:embed="rId2"/>
          <a:stretch>
            <a:fillRect/>
          </a:stretch>
        </p:blipFill>
        <p:spPr>
          <a:xfrm>
            <a:off x="951335" y="1623343"/>
            <a:ext cx="7563077" cy="4001058"/>
          </a:xfrm>
          <a:prstGeom prst="rect">
            <a:avLst/>
          </a:prstGeom>
        </p:spPr>
      </p:pic>
    </p:spTree>
    <p:extLst>
      <p:ext uri="{BB962C8B-B14F-4D97-AF65-F5344CB8AC3E}">
        <p14:creationId xmlns:p14="http://schemas.microsoft.com/office/powerpoint/2010/main" val="6515921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E2FB1-8D2D-2AA4-F954-72E99D7A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D18D2-86BD-A440-61E5-0549EE29B89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290C8407-DF7A-18FA-98D2-700421E73122}"/>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4" name="Picture 3" descr="A screenshot of a computer">
            <a:extLst>
              <a:ext uri="{FF2B5EF4-FFF2-40B4-BE49-F238E27FC236}">
                <a16:creationId xmlns:a16="http://schemas.microsoft.com/office/drawing/2014/main" id="{B7EF8993-5D61-49BE-A34F-F2D2AFA1D4DD}"/>
              </a:ext>
            </a:extLst>
          </p:cNvPr>
          <p:cNvPicPr>
            <a:picLocks noChangeAspect="1"/>
          </p:cNvPicPr>
          <p:nvPr/>
        </p:nvPicPr>
        <p:blipFill>
          <a:blip r:embed="rId2"/>
          <a:stretch>
            <a:fillRect/>
          </a:stretch>
        </p:blipFill>
        <p:spPr>
          <a:xfrm>
            <a:off x="1503452" y="1798313"/>
            <a:ext cx="6906589" cy="2781688"/>
          </a:xfrm>
          <a:prstGeom prst="rect">
            <a:avLst/>
          </a:prstGeom>
        </p:spPr>
      </p:pic>
    </p:spTree>
    <p:extLst>
      <p:ext uri="{BB962C8B-B14F-4D97-AF65-F5344CB8AC3E}">
        <p14:creationId xmlns:p14="http://schemas.microsoft.com/office/powerpoint/2010/main" val="420116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CCE7-844C-8899-2085-078CC4BE2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CB38C-A1C0-ED8A-0663-57FA6B7B2BF0}"/>
              </a:ext>
            </a:extLst>
          </p:cNvPr>
          <p:cNvSpPr>
            <a:spLocks noGrp="1"/>
          </p:cNvSpPr>
          <p:nvPr>
            <p:ph type="title"/>
          </p:nvPr>
        </p:nvSpPr>
        <p:spPr>
          <a:xfrm>
            <a:off x="602383" y="624590"/>
            <a:ext cx="8596668" cy="1320800"/>
          </a:xfrm>
        </p:spPr>
        <p:txBody>
          <a:bodyPr/>
          <a:lstStyle/>
          <a:p>
            <a:pPr algn="ctr"/>
            <a:r>
              <a:rPr lang="en-IN" dirty="0"/>
              <a:t>		Introduction to RDBMS</a:t>
            </a:r>
          </a:p>
        </p:txBody>
      </p:sp>
      <p:sp>
        <p:nvSpPr>
          <p:cNvPr id="4" name="TextBox 3">
            <a:extLst>
              <a:ext uri="{FF2B5EF4-FFF2-40B4-BE49-F238E27FC236}">
                <a16:creationId xmlns:a16="http://schemas.microsoft.com/office/drawing/2014/main" id="{0CCD1218-611E-459A-F8F2-801BAEA7953F}"/>
              </a:ext>
            </a:extLst>
          </p:cNvPr>
          <p:cNvSpPr txBox="1"/>
          <p:nvPr/>
        </p:nvSpPr>
        <p:spPr>
          <a:xfrm>
            <a:off x="1536491" y="2316379"/>
            <a:ext cx="8102184" cy="3416320"/>
          </a:xfrm>
          <a:prstGeom prst="rect">
            <a:avLst/>
          </a:prstGeom>
          <a:noFill/>
        </p:spPr>
        <p:txBody>
          <a:bodyPr wrap="square">
            <a:spAutoFit/>
          </a:bodyPr>
          <a:lstStyle/>
          <a:p>
            <a:pPr>
              <a:buNone/>
            </a:pPr>
            <a:r>
              <a:rPr lang="en-US" b="1" dirty="0"/>
              <a:t>Security and Access Control</a:t>
            </a:r>
          </a:p>
          <a:p>
            <a:pPr>
              <a:buNone/>
            </a:pPr>
            <a:endParaRPr lang="en-US" b="1" dirty="0"/>
          </a:p>
          <a:p>
            <a:pPr>
              <a:buNone/>
            </a:pPr>
            <a:r>
              <a:rPr lang="en-US" dirty="0"/>
              <a:t>RDBMS provide strong security mechanisms:</a:t>
            </a:r>
          </a:p>
          <a:p>
            <a:pPr>
              <a:buNone/>
            </a:pPr>
            <a:endParaRPr lang="en-US" dirty="0"/>
          </a:p>
          <a:p>
            <a:pPr>
              <a:buFont typeface="Arial" panose="020B0604020202020204" pitchFamily="34" charset="0"/>
              <a:buChar char="•"/>
            </a:pPr>
            <a:r>
              <a:rPr lang="en-US" dirty="0"/>
              <a:t>User roles &amp; permissions</a:t>
            </a:r>
          </a:p>
          <a:p>
            <a:pPr>
              <a:buFont typeface="Arial" panose="020B0604020202020204" pitchFamily="34" charset="0"/>
              <a:buChar char="•"/>
            </a:pPr>
            <a:r>
              <a:rPr lang="en-US" dirty="0"/>
              <a:t>Encryption</a:t>
            </a:r>
          </a:p>
          <a:p>
            <a:pPr>
              <a:buFont typeface="Arial" panose="020B0604020202020204" pitchFamily="34" charset="0"/>
              <a:buChar char="•"/>
            </a:pPr>
            <a:r>
              <a:rPr lang="en-US" dirty="0"/>
              <a:t>Auditing</a:t>
            </a:r>
          </a:p>
          <a:p>
            <a:pPr>
              <a:buFont typeface="Arial" panose="020B0604020202020204" pitchFamily="34" charset="0"/>
              <a:buChar char="•"/>
            </a:pPr>
            <a:r>
              <a:rPr lang="en-US" dirty="0"/>
              <a:t>Access control policies</a:t>
            </a:r>
          </a:p>
          <a:p>
            <a:pPr>
              <a:buNone/>
            </a:pPr>
            <a:r>
              <a:rPr lang="en-US" dirty="0"/>
              <a:t>This protects sensitive data such as:</a:t>
            </a:r>
          </a:p>
          <a:p>
            <a:pPr>
              <a:buFont typeface="Arial" panose="020B0604020202020204" pitchFamily="34" charset="0"/>
              <a:buChar char="•"/>
            </a:pPr>
            <a:r>
              <a:rPr lang="en-US" dirty="0"/>
              <a:t>Customer information</a:t>
            </a:r>
          </a:p>
          <a:p>
            <a:pPr>
              <a:buFont typeface="Arial" panose="020B0604020202020204" pitchFamily="34" charset="0"/>
              <a:buChar char="•"/>
            </a:pPr>
            <a:r>
              <a:rPr lang="en-US" dirty="0"/>
              <a:t>Financial data</a:t>
            </a:r>
          </a:p>
          <a:p>
            <a:pPr>
              <a:buFont typeface="Arial" panose="020B0604020202020204" pitchFamily="34" charset="0"/>
              <a:buChar char="•"/>
            </a:pPr>
            <a:r>
              <a:rPr lang="en-US" dirty="0"/>
              <a:t>Healthcare records</a:t>
            </a:r>
          </a:p>
        </p:txBody>
      </p:sp>
      <p:sp>
        <p:nvSpPr>
          <p:cNvPr id="5" name="TextBox 4">
            <a:extLst>
              <a:ext uri="{FF2B5EF4-FFF2-40B4-BE49-F238E27FC236}">
                <a16:creationId xmlns:a16="http://schemas.microsoft.com/office/drawing/2014/main" id="{E22A9E6B-B229-9B2E-5A71-8970733ECA19}"/>
              </a:ext>
            </a:extLst>
          </p:cNvPr>
          <p:cNvSpPr txBox="1"/>
          <p:nvPr/>
        </p:nvSpPr>
        <p:spPr>
          <a:xfrm>
            <a:off x="2885606" y="1674114"/>
            <a:ext cx="6100996" cy="369332"/>
          </a:xfrm>
          <a:prstGeom prst="rect">
            <a:avLst/>
          </a:prstGeom>
          <a:noFill/>
        </p:spPr>
        <p:txBody>
          <a:bodyPr wrap="square">
            <a:spAutoFit/>
          </a:bodyPr>
          <a:lstStyle/>
          <a:p>
            <a:pPr fontAlgn="base"/>
            <a:r>
              <a:rPr lang="en-US" b="1" dirty="0">
                <a:solidFill>
                  <a:srgbClr val="333333"/>
                </a:solidFill>
                <a:latin typeface="Roboto" panose="02000000000000000000" pitchFamily="2" charset="0"/>
              </a:rPr>
              <a:t>Importance of RDBMS in Modern Computing</a:t>
            </a:r>
            <a:endParaRPr lang="en-IN"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8964244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D3B34-E9D2-24D5-58CD-A5FEF4AF8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A9E46-89E8-C643-1C4B-3268EC4D29E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F4E65738-FAC9-F144-0226-530EEB00FD04}"/>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4" name="Picture 3" descr="A screenshot of a computer code">
            <a:extLst>
              <a:ext uri="{FF2B5EF4-FFF2-40B4-BE49-F238E27FC236}">
                <a16:creationId xmlns:a16="http://schemas.microsoft.com/office/drawing/2014/main" id="{F8FB4244-F9BC-0E94-D14F-8446BF36D4D8}"/>
              </a:ext>
            </a:extLst>
          </p:cNvPr>
          <p:cNvPicPr>
            <a:picLocks noChangeAspect="1"/>
          </p:cNvPicPr>
          <p:nvPr/>
        </p:nvPicPr>
        <p:blipFill>
          <a:blip r:embed="rId2"/>
          <a:stretch>
            <a:fillRect/>
          </a:stretch>
        </p:blipFill>
        <p:spPr>
          <a:xfrm>
            <a:off x="1710095" y="1764829"/>
            <a:ext cx="7718718" cy="2638793"/>
          </a:xfrm>
          <a:prstGeom prst="rect">
            <a:avLst/>
          </a:prstGeom>
        </p:spPr>
      </p:pic>
    </p:spTree>
    <p:extLst>
      <p:ext uri="{BB962C8B-B14F-4D97-AF65-F5344CB8AC3E}">
        <p14:creationId xmlns:p14="http://schemas.microsoft.com/office/powerpoint/2010/main" val="42272635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84B89-C8A9-9ABA-B63D-CD1E362DC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6A1BE-E3E6-3261-70AD-BD642CB8469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33CF1448-B633-189E-DABC-725B3131A578}"/>
              </a:ext>
            </a:extLst>
          </p:cNvPr>
          <p:cNvSpPr txBox="1"/>
          <p:nvPr/>
        </p:nvSpPr>
        <p:spPr>
          <a:xfrm>
            <a:off x="2181068" y="954584"/>
            <a:ext cx="6100996" cy="369332"/>
          </a:xfrm>
          <a:prstGeom prst="rect">
            <a:avLst/>
          </a:prstGeom>
          <a:noFill/>
        </p:spPr>
        <p:txBody>
          <a:bodyPr wrap="square">
            <a:spAutoFit/>
          </a:bodyPr>
          <a:lstStyle/>
          <a:p>
            <a:r>
              <a:rPr lang="en-IN" b="1" dirty="0"/>
              <a:t>		 Subqueries and Correlated Subqueries</a:t>
            </a:r>
          </a:p>
        </p:txBody>
      </p:sp>
      <p:pic>
        <p:nvPicPr>
          <p:cNvPr id="4" name="Picture 3" descr="A screenshot of a computer">
            <a:extLst>
              <a:ext uri="{FF2B5EF4-FFF2-40B4-BE49-F238E27FC236}">
                <a16:creationId xmlns:a16="http://schemas.microsoft.com/office/drawing/2014/main" id="{B6BE1BAE-7762-17C6-F8DD-1CD087BB1822}"/>
              </a:ext>
            </a:extLst>
          </p:cNvPr>
          <p:cNvPicPr>
            <a:picLocks noChangeAspect="1"/>
          </p:cNvPicPr>
          <p:nvPr/>
        </p:nvPicPr>
        <p:blipFill>
          <a:blip r:embed="rId2"/>
          <a:stretch>
            <a:fillRect/>
          </a:stretch>
        </p:blipFill>
        <p:spPr>
          <a:xfrm>
            <a:off x="1892079" y="2061971"/>
            <a:ext cx="7268589" cy="2734057"/>
          </a:xfrm>
          <a:prstGeom prst="rect">
            <a:avLst/>
          </a:prstGeom>
        </p:spPr>
      </p:pic>
    </p:spTree>
    <p:extLst>
      <p:ext uri="{BB962C8B-B14F-4D97-AF65-F5344CB8AC3E}">
        <p14:creationId xmlns:p14="http://schemas.microsoft.com/office/powerpoint/2010/main" val="8098448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88528-B42D-1EFB-C18D-92142212A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8A4E6-3D49-5856-2564-125D4C5FD78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7" name="TextBox 6">
            <a:extLst>
              <a:ext uri="{FF2B5EF4-FFF2-40B4-BE49-F238E27FC236}">
                <a16:creationId xmlns:a16="http://schemas.microsoft.com/office/drawing/2014/main" id="{27E31B1F-EA03-8D57-4A05-660C783957F8}"/>
              </a:ext>
            </a:extLst>
          </p:cNvPr>
          <p:cNvSpPr txBox="1"/>
          <p:nvPr/>
        </p:nvSpPr>
        <p:spPr>
          <a:xfrm>
            <a:off x="2181068" y="954584"/>
            <a:ext cx="6100996" cy="369332"/>
          </a:xfrm>
          <a:prstGeom prst="rect">
            <a:avLst/>
          </a:prstGeom>
          <a:noFill/>
        </p:spPr>
        <p:txBody>
          <a:bodyPr wrap="square">
            <a:spAutoFit/>
          </a:bodyPr>
          <a:lstStyle/>
          <a:p>
            <a:r>
              <a:rPr lang="en-US" b="1" dirty="0"/>
              <a:t>		UNION, INTERSECT, and EXCEPT Clauses</a:t>
            </a:r>
            <a:endParaRPr lang="en-IN" b="1" dirty="0"/>
          </a:p>
        </p:txBody>
      </p:sp>
      <p:sp>
        <p:nvSpPr>
          <p:cNvPr id="4" name="TextBox 3">
            <a:extLst>
              <a:ext uri="{FF2B5EF4-FFF2-40B4-BE49-F238E27FC236}">
                <a16:creationId xmlns:a16="http://schemas.microsoft.com/office/drawing/2014/main" id="{1D318769-EB7E-3531-7B01-8E74673C2BF3}"/>
              </a:ext>
            </a:extLst>
          </p:cNvPr>
          <p:cNvSpPr txBox="1"/>
          <p:nvPr/>
        </p:nvSpPr>
        <p:spPr>
          <a:xfrm>
            <a:off x="1881266" y="1907420"/>
            <a:ext cx="6738078" cy="2308324"/>
          </a:xfrm>
          <a:prstGeom prst="rect">
            <a:avLst/>
          </a:prstGeom>
          <a:noFill/>
        </p:spPr>
        <p:txBody>
          <a:bodyPr wrap="square">
            <a:spAutoFit/>
          </a:bodyPr>
          <a:lstStyle/>
          <a:p>
            <a:pPr>
              <a:buNone/>
            </a:pPr>
            <a:r>
              <a:rPr lang="en-US" b="1" dirty="0"/>
              <a:t>Set Operators in SQL (RDBMS)</a:t>
            </a:r>
          </a:p>
          <a:p>
            <a:pPr>
              <a:buNone/>
            </a:pPr>
            <a:endParaRPr lang="en-US" b="1" dirty="0"/>
          </a:p>
          <a:p>
            <a:pPr>
              <a:buNone/>
            </a:pPr>
            <a:r>
              <a:rPr lang="en-US" dirty="0"/>
              <a:t>Set operators combine the results of two or more SELECT queries.</a:t>
            </a:r>
          </a:p>
          <a:p>
            <a:pPr>
              <a:buNone/>
            </a:pPr>
            <a:r>
              <a:rPr lang="en-US" dirty="0"/>
              <a:t>The three major set operators are:</a:t>
            </a:r>
          </a:p>
          <a:p>
            <a:pPr>
              <a:buNone/>
            </a:pPr>
            <a:r>
              <a:rPr lang="en-US" b="1" dirty="0"/>
              <a:t>✅ 1. UNION</a:t>
            </a:r>
          </a:p>
          <a:p>
            <a:pPr>
              <a:buNone/>
            </a:pPr>
            <a:r>
              <a:rPr lang="en-US" b="1" dirty="0"/>
              <a:t>✅ 2. INTERSECT</a:t>
            </a:r>
          </a:p>
          <a:p>
            <a:pPr>
              <a:buNone/>
            </a:pPr>
            <a:r>
              <a:rPr lang="en-US" b="1" dirty="0"/>
              <a:t>✅ 3. EXCEPT (also called MINUS in Oracle)</a:t>
            </a:r>
          </a:p>
        </p:txBody>
      </p:sp>
    </p:spTree>
    <p:extLst>
      <p:ext uri="{BB962C8B-B14F-4D97-AF65-F5344CB8AC3E}">
        <p14:creationId xmlns:p14="http://schemas.microsoft.com/office/powerpoint/2010/main" val="19985172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68247-DD30-3C8B-BD7C-942753D9F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0F528-CFFB-EDC3-E584-119447074E8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40A4A768-6D42-57DF-F3E5-788E3CA972A4}"/>
              </a:ext>
            </a:extLst>
          </p:cNvPr>
          <p:cNvSpPr txBox="1"/>
          <p:nvPr/>
        </p:nvSpPr>
        <p:spPr>
          <a:xfrm>
            <a:off x="2318478" y="1121974"/>
            <a:ext cx="6100996" cy="369332"/>
          </a:xfrm>
          <a:prstGeom prst="rect">
            <a:avLst/>
          </a:prstGeom>
          <a:noFill/>
        </p:spPr>
        <p:txBody>
          <a:bodyPr wrap="square">
            <a:spAutoFit/>
          </a:bodyPr>
          <a:lstStyle/>
          <a:p>
            <a:r>
              <a:rPr lang="en-US" b="1" dirty="0"/>
              <a:t>		UNION, INTERSECT, and EXCEPT Clauses</a:t>
            </a:r>
            <a:endParaRPr lang="en-IN" b="1" dirty="0"/>
          </a:p>
        </p:txBody>
      </p:sp>
      <p:sp>
        <p:nvSpPr>
          <p:cNvPr id="5" name="TextBox 4">
            <a:extLst>
              <a:ext uri="{FF2B5EF4-FFF2-40B4-BE49-F238E27FC236}">
                <a16:creationId xmlns:a16="http://schemas.microsoft.com/office/drawing/2014/main" id="{EDEE6A2A-E3C6-4242-8EF9-976CA6856224}"/>
              </a:ext>
            </a:extLst>
          </p:cNvPr>
          <p:cNvSpPr txBox="1"/>
          <p:nvPr/>
        </p:nvSpPr>
        <p:spPr>
          <a:xfrm>
            <a:off x="1776334" y="1746115"/>
            <a:ext cx="7142814" cy="1754326"/>
          </a:xfrm>
          <a:prstGeom prst="rect">
            <a:avLst/>
          </a:prstGeom>
          <a:noFill/>
        </p:spPr>
        <p:txBody>
          <a:bodyPr wrap="square">
            <a:spAutoFit/>
          </a:bodyPr>
          <a:lstStyle/>
          <a:p>
            <a:pPr>
              <a:buNone/>
            </a:pPr>
            <a:r>
              <a:rPr lang="en-US" b="1" dirty="0"/>
              <a:t>Rules for All Set Operators</a:t>
            </a:r>
          </a:p>
          <a:p>
            <a:pPr>
              <a:buNone/>
            </a:pPr>
            <a:endParaRPr lang="en-US" b="1" dirty="0"/>
          </a:p>
          <a:p>
            <a:pPr>
              <a:buFont typeface="Arial" panose="020B0604020202020204" pitchFamily="34" charset="0"/>
              <a:buChar char="•"/>
            </a:pPr>
            <a:r>
              <a:rPr lang="en-US" dirty="0"/>
              <a:t>Both SELECT queries must have </a:t>
            </a:r>
            <a:r>
              <a:rPr lang="en-US" b="1" dirty="0"/>
              <a:t>same number of columns</a:t>
            </a:r>
            <a:endParaRPr lang="en-US" dirty="0"/>
          </a:p>
          <a:p>
            <a:pPr>
              <a:buFont typeface="Arial" panose="020B0604020202020204" pitchFamily="34" charset="0"/>
              <a:buChar char="•"/>
            </a:pPr>
            <a:r>
              <a:rPr lang="en-US" dirty="0"/>
              <a:t>Columns must have </a:t>
            </a:r>
            <a:r>
              <a:rPr lang="en-US" b="1" dirty="0"/>
              <a:t>compatible data types</a:t>
            </a:r>
            <a:endParaRPr lang="en-US" dirty="0"/>
          </a:p>
          <a:p>
            <a:pPr>
              <a:buFont typeface="Arial" panose="020B0604020202020204" pitchFamily="34" charset="0"/>
              <a:buChar char="•"/>
            </a:pPr>
            <a:r>
              <a:rPr lang="en-US" dirty="0"/>
              <a:t>Order of columns must match</a:t>
            </a:r>
          </a:p>
          <a:p>
            <a:pPr>
              <a:buFont typeface="Arial" panose="020B0604020202020204" pitchFamily="34" charset="0"/>
              <a:buChar char="•"/>
            </a:pPr>
            <a:r>
              <a:rPr lang="en-US" dirty="0"/>
              <a:t>Results </a:t>
            </a:r>
            <a:r>
              <a:rPr lang="en-US" b="1" dirty="0"/>
              <a:t>remove duplicates by default</a:t>
            </a:r>
            <a:endParaRPr lang="en-US" dirty="0"/>
          </a:p>
        </p:txBody>
      </p:sp>
    </p:spTree>
    <p:extLst>
      <p:ext uri="{BB962C8B-B14F-4D97-AF65-F5344CB8AC3E}">
        <p14:creationId xmlns:p14="http://schemas.microsoft.com/office/powerpoint/2010/main" val="27546642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C1781-3B91-C2FF-F13C-0D6F9E9C3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EB265-930F-9EAA-B83B-A330B3E2867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4" name="Picture 3" descr="A screenshot of a phone">
            <a:extLst>
              <a:ext uri="{FF2B5EF4-FFF2-40B4-BE49-F238E27FC236}">
                <a16:creationId xmlns:a16="http://schemas.microsoft.com/office/drawing/2014/main" id="{F3F9D472-B983-0D1C-C36B-F315CD990F9D}"/>
              </a:ext>
            </a:extLst>
          </p:cNvPr>
          <p:cNvPicPr>
            <a:picLocks noChangeAspect="1"/>
          </p:cNvPicPr>
          <p:nvPr/>
        </p:nvPicPr>
        <p:blipFill>
          <a:blip r:embed="rId2"/>
          <a:stretch>
            <a:fillRect/>
          </a:stretch>
        </p:blipFill>
        <p:spPr>
          <a:xfrm>
            <a:off x="1065369" y="1539290"/>
            <a:ext cx="7628925" cy="4648849"/>
          </a:xfrm>
          <a:prstGeom prst="rect">
            <a:avLst/>
          </a:prstGeom>
        </p:spPr>
      </p:pic>
      <p:sp>
        <p:nvSpPr>
          <p:cNvPr id="5" name="TextBox 4">
            <a:extLst>
              <a:ext uri="{FF2B5EF4-FFF2-40B4-BE49-F238E27FC236}">
                <a16:creationId xmlns:a16="http://schemas.microsoft.com/office/drawing/2014/main" id="{45BD101C-90F5-EE72-6D78-C1722A91FE2C}"/>
              </a:ext>
            </a:extLst>
          </p:cNvPr>
          <p:cNvSpPr txBox="1"/>
          <p:nvPr/>
        </p:nvSpPr>
        <p:spPr>
          <a:xfrm>
            <a:off x="2318478" y="1121974"/>
            <a:ext cx="6100996" cy="369332"/>
          </a:xfrm>
          <a:prstGeom prst="rect">
            <a:avLst/>
          </a:prstGeom>
          <a:noFill/>
        </p:spPr>
        <p:txBody>
          <a:bodyPr wrap="square">
            <a:spAutoFit/>
          </a:bodyPr>
          <a:lstStyle/>
          <a:p>
            <a:r>
              <a:rPr lang="en-US" b="1" dirty="0"/>
              <a:t>		UNION, INTERSECT, and EXCEPT Clauses</a:t>
            </a:r>
            <a:endParaRPr lang="en-IN" b="1" dirty="0"/>
          </a:p>
        </p:txBody>
      </p:sp>
    </p:spTree>
    <p:extLst>
      <p:ext uri="{BB962C8B-B14F-4D97-AF65-F5344CB8AC3E}">
        <p14:creationId xmlns:p14="http://schemas.microsoft.com/office/powerpoint/2010/main" val="15244687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0E83-6B4C-DF84-59F1-26CBCE265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F35E1-A950-FD1F-D4F1-B71A0188CC5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7FC02288-A631-5125-9C61-66E03C22FFA9}"/>
              </a:ext>
            </a:extLst>
          </p:cNvPr>
          <p:cNvSpPr txBox="1"/>
          <p:nvPr/>
        </p:nvSpPr>
        <p:spPr>
          <a:xfrm>
            <a:off x="2318478" y="1121974"/>
            <a:ext cx="6100996" cy="369332"/>
          </a:xfrm>
          <a:prstGeom prst="rect">
            <a:avLst/>
          </a:prstGeom>
          <a:noFill/>
        </p:spPr>
        <p:txBody>
          <a:bodyPr wrap="square">
            <a:spAutoFit/>
          </a:bodyPr>
          <a:lstStyle/>
          <a:p>
            <a:r>
              <a:rPr lang="en-US" b="1" dirty="0"/>
              <a:t>		UNION, INTERSECT, and EXCEPT Clauses</a:t>
            </a:r>
            <a:endParaRPr lang="en-IN" b="1" dirty="0"/>
          </a:p>
        </p:txBody>
      </p:sp>
      <p:pic>
        <p:nvPicPr>
          <p:cNvPr id="5" name="Picture 4" descr="A white background with black text">
            <a:extLst>
              <a:ext uri="{FF2B5EF4-FFF2-40B4-BE49-F238E27FC236}">
                <a16:creationId xmlns:a16="http://schemas.microsoft.com/office/drawing/2014/main" id="{7440D1AA-FC10-C561-D985-1C3FC3595291}"/>
              </a:ext>
            </a:extLst>
          </p:cNvPr>
          <p:cNvPicPr>
            <a:picLocks noChangeAspect="1"/>
          </p:cNvPicPr>
          <p:nvPr/>
        </p:nvPicPr>
        <p:blipFill>
          <a:blip r:embed="rId2"/>
          <a:stretch>
            <a:fillRect/>
          </a:stretch>
        </p:blipFill>
        <p:spPr>
          <a:xfrm>
            <a:off x="1655025" y="1907165"/>
            <a:ext cx="7458995" cy="2534004"/>
          </a:xfrm>
          <a:prstGeom prst="rect">
            <a:avLst/>
          </a:prstGeom>
        </p:spPr>
      </p:pic>
    </p:spTree>
    <p:extLst>
      <p:ext uri="{BB962C8B-B14F-4D97-AF65-F5344CB8AC3E}">
        <p14:creationId xmlns:p14="http://schemas.microsoft.com/office/powerpoint/2010/main" val="17858202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41294-B893-E0F0-AA5A-3F6424BE6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4EA12-1133-7D2B-7FBB-47F51CFF013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D0ADF101-34B3-EC95-F8BC-1134690F0CD1}"/>
              </a:ext>
            </a:extLst>
          </p:cNvPr>
          <p:cNvSpPr txBox="1"/>
          <p:nvPr/>
        </p:nvSpPr>
        <p:spPr>
          <a:xfrm>
            <a:off x="2318478" y="1121974"/>
            <a:ext cx="6100996" cy="369332"/>
          </a:xfrm>
          <a:prstGeom prst="rect">
            <a:avLst/>
          </a:prstGeom>
          <a:noFill/>
        </p:spPr>
        <p:txBody>
          <a:bodyPr wrap="square">
            <a:spAutoFit/>
          </a:bodyPr>
          <a:lstStyle/>
          <a:p>
            <a:r>
              <a:rPr lang="en-US" b="1" dirty="0"/>
              <a:t>		UNION, INTERSECT, and EXCEPT Clauses</a:t>
            </a:r>
            <a:endParaRPr lang="en-IN" b="1" dirty="0"/>
          </a:p>
        </p:txBody>
      </p:sp>
      <p:pic>
        <p:nvPicPr>
          <p:cNvPr id="6" name="Picture 5" descr="A screenshot of a computer">
            <a:extLst>
              <a:ext uri="{FF2B5EF4-FFF2-40B4-BE49-F238E27FC236}">
                <a16:creationId xmlns:a16="http://schemas.microsoft.com/office/drawing/2014/main" id="{B2FC5914-356A-993D-FC36-20A78DC22251}"/>
              </a:ext>
            </a:extLst>
          </p:cNvPr>
          <p:cNvPicPr>
            <a:picLocks noChangeAspect="1"/>
          </p:cNvPicPr>
          <p:nvPr/>
        </p:nvPicPr>
        <p:blipFill>
          <a:blip r:embed="rId2"/>
          <a:stretch>
            <a:fillRect/>
          </a:stretch>
        </p:blipFill>
        <p:spPr>
          <a:xfrm>
            <a:off x="1601512" y="1811774"/>
            <a:ext cx="7437557" cy="4553585"/>
          </a:xfrm>
          <a:prstGeom prst="rect">
            <a:avLst/>
          </a:prstGeom>
        </p:spPr>
      </p:pic>
    </p:spTree>
    <p:extLst>
      <p:ext uri="{BB962C8B-B14F-4D97-AF65-F5344CB8AC3E}">
        <p14:creationId xmlns:p14="http://schemas.microsoft.com/office/powerpoint/2010/main" val="7188276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97B90-6904-7D68-D317-184E4B00A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792FB-7DFC-007D-C86C-C1A5C825F5C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3BC6CF2-8391-2C0F-B2BA-3EE428437943}"/>
              </a:ext>
            </a:extLst>
          </p:cNvPr>
          <p:cNvSpPr txBox="1"/>
          <p:nvPr/>
        </p:nvSpPr>
        <p:spPr>
          <a:xfrm>
            <a:off x="2318478" y="1121974"/>
            <a:ext cx="6100996" cy="369332"/>
          </a:xfrm>
          <a:prstGeom prst="rect">
            <a:avLst/>
          </a:prstGeom>
          <a:noFill/>
        </p:spPr>
        <p:txBody>
          <a:bodyPr wrap="square">
            <a:spAutoFit/>
          </a:bodyPr>
          <a:lstStyle/>
          <a:p>
            <a:r>
              <a:rPr lang="en-US" b="1" dirty="0"/>
              <a:t>		UNION, INTERSECT, and EXCEPT Clauses</a:t>
            </a:r>
            <a:endParaRPr lang="en-IN" b="1" dirty="0"/>
          </a:p>
        </p:txBody>
      </p:sp>
      <p:pic>
        <p:nvPicPr>
          <p:cNvPr id="5" name="Picture 4" descr="A screenshot of a computer">
            <a:extLst>
              <a:ext uri="{FF2B5EF4-FFF2-40B4-BE49-F238E27FC236}">
                <a16:creationId xmlns:a16="http://schemas.microsoft.com/office/drawing/2014/main" id="{0765120B-CB92-9687-14E8-0607962B14E6}"/>
              </a:ext>
            </a:extLst>
          </p:cNvPr>
          <p:cNvPicPr>
            <a:picLocks noChangeAspect="1"/>
          </p:cNvPicPr>
          <p:nvPr/>
        </p:nvPicPr>
        <p:blipFill>
          <a:blip r:embed="rId2"/>
          <a:stretch>
            <a:fillRect/>
          </a:stretch>
        </p:blipFill>
        <p:spPr>
          <a:xfrm>
            <a:off x="642289" y="3668715"/>
            <a:ext cx="9650236" cy="2507233"/>
          </a:xfrm>
          <a:prstGeom prst="rect">
            <a:avLst/>
          </a:prstGeom>
        </p:spPr>
      </p:pic>
      <p:sp>
        <p:nvSpPr>
          <p:cNvPr id="6" name="TextBox 5">
            <a:extLst>
              <a:ext uri="{FF2B5EF4-FFF2-40B4-BE49-F238E27FC236}">
                <a16:creationId xmlns:a16="http://schemas.microsoft.com/office/drawing/2014/main" id="{3C5B86C2-BF82-EE85-DF04-DEC7E7D4FD55}"/>
              </a:ext>
            </a:extLst>
          </p:cNvPr>
          <p:cNvSpPr txBox="1"/>
          <p:nvPr/>
        </p:nvSpPr>
        <p:spPr>
          <a:xfrm>
            <a:off x="1521502" y="1891790"/>
            <a:ext cx="6100996" cy="1200329"/>
          </a:xfrm>
          <a:prstGeom prst="rect">
            <a:avLst/>
          </a:prstGeom>
          <a:noFill/>
        </p:spPr>
        <p:txBody>
          <a:bodyPr wrap="square">
            <a:spAutoFit/>
          </a:bodyPr>
          <a:lstStyle/>
          <a:p>
            <a:pPr>
              <a:buNone/>
            </a:pPr>
            <a:r>
              <a:rPr lang="en-US" b="1" dirty="0"/>
              <a:t>What is EXCEPT?</a:t>
            </a:r>
          </a:p>
          <a:p>
            <a:pPr>
              <a:buNone/>
            </a:pPr>
            <a:endParaRPr lang="en-US" b="1" dirty="0"/>
          </a:p>
          <a:p>
            <a:pPr>
              <a:buNone/>
            </a:pPr>
            <a:r>
              <a:rPr lang="en-US" dirty="0"/>
              <a:t>Returns rows from the </a:t>
            </a:r>
            <a:r>
              <a:rPr lang="en-US" b="1" dirty="0"/>
              <a:t>first table only</a:t>
            </a:r>
            <a:r>
              <a:rPr lang="en-US" dirty="0"/>
              <a:t>, excluding common rows.</a:t>
            </a:r>
          </a:p>
        </p:txBody>
      </p:sp>
    </p:spTree>
    <p:extLst>
      <p:ext uri="{BB962C8B-B14F-4D97-AF65-F5344CB8AC3E}">
        <p14:creationId xmlns:p14="http://schemas.microsoft.com/office/powerpoint/2010/main" val="33734685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9D9C-958F-D750-617C-FCECE6AAE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7AC4B-9EC6-C880-ECCC-AA540EC5E9C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8036F14-61DA-9411-6829-E51CDF3506BC}"/>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sp>
        <p:nvSpPr>
          <p:cNvPr id="6" name="TextBox 5">
            <a:extLst>
              <a:ext uri="{FF2B5EF4-FFF2-40B4-BE49-F238E27FC236}">
                <a16:creationId xmlns:a16="http://schemas.microsoft.com/office/drawing/2014/main" id="{649A121B-C411-D00F-AEEC-AFE7D8AC2373}"/>
              </a:ext>
            </a:extLst>
          </p:cNvPr>
          <p:cNvSpPr txBox="1"/>
          <p:nvPr/>
        </p:nvSpPr>
        <p:spPr>
          <a:xfrm>
            <a:off x="1056807" y="1851047"/>
            <a:ext cx="7637488" cy="2031325"/>
          </a:xfrm>
          <a:prstGeom prst="rect">
            <a:avLst/>
          </a:prstGeom>
          <a:noFill/>
        </p:spPr>
        <p:txBody>
          <a:bodyPr wrap="square">
            <a:spAutoFit/>
          </a:bodyPr>
          <a:lstStyle/>
          <a:p>
            <a:pPr>
              <a:buNone/>
            </a:pPr>
            <a:r>
              <a:rPr lang="en-US" b="1" dirty="0"/>
              <a:t>⭐ 1. Functions and Expressions in SQL</a:t>
            </a:r>
          </a:p>
          <a:p>
            <a:pPr>
              <a:buNone/>
            </a:pPr>
            <a:endParaRPr lang="en-US" b="1" dirty="0"/>
          </a:p>
          <a:p>
            <a:pPr>
              <a:buNone/>
            </a:pPr>
            <a:r>
              <a:rPr lang="en-US" dirty="0"/>
              <a:t>Functions help manipulate data. They can be:</a:t>
            </a:r>
          </a:p>
          <a:p>
            <a:pPr>
              <a:buNone/>
            </a:pPr>
            <a:endParaRPr lang="en-US" dirty="0"/>
          </a:p>
          <a:p>
            <a:pPr>
              <a:buFont typeface="Arial" panose="020B0604020202020204" pitchFamily="34" charset="0"/>
              <a:buChar char="•"/>
            </a:pPr>
            <a:r>
              <a:rPr lang="en-US" b="1" dirty="0"/>
              <a:t>Scalar functions</a:t>
            </a:r>
            <a:r>
              <a:rPr lang="en-US" dirty="0"/>
              <a:t> → Return </a:t>
            </a:r>
            <a:r>
              <a:rPr lang="en-US" b="1" dirty="0"/>
              <a:t>single value per row</a:t>
            </a:r>
            <a:endParaRPr lang="en-US" dirty="0"/>
          </a:p>
          <a:p>
            <a:pPr>
              <a:buFont typeface="Arial" panose="020B0604020202020204" pitchFamily="34" charset="0"/>
              <a:buChar char="•"/>
            </a:pPr>
            <a:r>
              <a:rPr lang="en-US" b="1" dirty="0"/>
              <a:t>Aggregate functions</a:t>
            </a:r>
            <a:r>
              <a:rPr lang="en-US" dirty="0"/>
              <a:t> → Return </a:t>
            </a:r>
            <a:r>
              <a:rPr lang="en-US" b="1" dirty="0"/>
              <a:t>single value for a group of rows</a:t>
            </a:r>
            <a:endParaRPr lang="en-US" dirty="0"/>
          </a:p>
          <a:p>
            <a:pPr>
              <a:buNone/>
            </a:pPr>
            <a:r>
              <a:rPr lang="en-US" dirty="0"/>
              <a:t>Expressions combine values using operators or functions.</a:t>
            </a:r>
          </a:p>
        </p:txBody>
      </p:sp>
    </p:spTree>
    <p:extLst>
      <p:ext uri="{BB962C8B-B14F-4D97-AF65-F5344CB8AC3E}">
        <p14:creationId xmlns:p14="http://schemas.microsoft.com/office/powerpoint/2010/main" val="14735617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3289A-DC59-7915-1D0F-5AE712156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D2BA2-33DB-BD6E-4A4B-81E9C41A0B6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812ADC9-CA0F-238A-E94E-B2FD7390B30E}"/>
              </a:ext>
            </a:extLst>
          </p:cNvPr>
          <p:cNvSpPr txBox="1"/>
          <p:nvPr/>
        </p:nvSpPr>
        <p:spPr>
          <a:xfrm>
            <a:off x="2318478" y="957082"/>
            <a:ext cx="6100996" cy="369332"/>
          </a:xfrm>
          <a:prstGeom prst="rect">
            <a:avLst/>
          </a:prstGeom>
          <a:noFill/>
        </p:spPr>
        <p:txBody>
          <a:bodyPr wrap="square">
            <a:spAutoFit/>
          </a:bodyPr>
          <a:lstStyle/>
          <a:p>
            <a:r>
              <a:rPr lang="en-US" b="1" dirty="0"/>
              <a:t>		 Functions and Expressions</a:t>
            </a:r>
            <a:endParaRPr lang="en-IN" b="1" dirty="0"/>
          </a:p>
        </p:txBody>
      </p:sp>
      <p:pic>
        <p:nvPicPr>
          <p:cNvPr id="7" name="Picture 6" descr="A screenshot of a math function">
            <a:extLst>
              <a:ext uri="{FF2B5EF4-FFF2-40B4-BE49-F238E27FC236}">
                <a16:creationId xmlns:a16="http://schemas.microsoft.com/office/drawing/2014/main" id="{9F68E6C2-D6E4-A0D8-E34B-FD3441EE3D41}"/>
              </a:ext>
            </a:extLst>
          </p:cNvPr>
          <p:cNvPicPr>
            <a:picLocks noChangeAspect="1"/>
          </p:cNvPicPr>
          <p:nvPr/>
        </p:nvPicPr>
        <p:blipFill>
          <a:blip r:embed="rId2"/>
          <a:stretch>
            <a:fillRect/>
          </a:stretch>
        </p:blipFill>
        <p:spPr>
          <a:xfrm>
            <a:off x="1011437" y="1392886"/>
            <a:ext cx="8327435" cy="366681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38478BB-B6CC-985A-F8CF-4AFA29CDCE63}"/>
              </a:ext>
            </a:extLst>
          </p:cNvPr>
          <p:cNvPicPr>
            <a:picLocks noChangeAspect="1"/>
          </p:cNvPicPr>
          <p:nvPr/>
        </p:nvPicPr>
        <p:blipFill>
          <a:blip r:embed="rId3"/>
          <a:stretch>
            <a:fillRect/>
          </a:stretch>
        </p:blipFill>
        <p:spPr>
          <a:xfrm>
            <a:off x="858862" y="5087034"/>
            <a:ext cx="4867954" cy="1390844"/>
          </a:xfrm>
          <a:prstGeom prst="rect">
            <a:avLst/>
          </a:prstGeom>
        </p:spPr>
      </p:pic>
    </p:spTree>
    <p:extLst>
      <p:ext uri="{BB962C8B-B14F-4D97-AF65-F5344CB8AC3E}">
        <p14:creationId xmlns:p14="http://schemas.microsoft.com/office/powerpoint/2010/main" val="81552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F5015-E009-CC83-4EDA-21EEE9014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411EE-F958-F540-204C-4E6B9AD08D4C}"/>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2D564C12-E252-C412-9BCF-01B4F484928D}"/>
              </a:ext>
            </a:extLst>
          </p:cNvPr>
          <p:cNvSpPr txBox="1"/>
          <p:nvPr/>
        </p:nvSpPr>
        <p:spPr>
          <a:xfrm>
            <a:off x="1551481" y="2143674"/>
            <a:ext cx="6100996" cy="2862322"/>
          </a:xfrm>
          <a:prstGeom prst="rect">
            <a:avLst/>
          </a:prstGeom>
          <a:noFill/>
        </p:spPr>
        <p:txBody>
          <a:bodyPr wrap="square">
            <a:spAutoFit/>
          </a:bodyPr>
          <a:lstStyle/>
          <a:p>
            <a:pPr>
              <a:buNone/>
            </a:pPr>
            <a:r>
              <a:rPr lang="en-US" b="1" dirty="0"/>
              <a:t>Multi-User Support</a:t>
            </a:r>
          </a:p>
          <a:p>
            <a:pPr>
              <a:buNone/>
            </a:pPr>
            <a:endParaRPr lang="en-US" b="1" dirty="0"/>
          </a:p>
          <a:p>
            <a:pPr>
              <a:buNone/>
            </a:pPr>
            <a:r>
              <a:rPr lang="en-US" dirty="0"/>
              <a:t>RDBMS handle many users performing simultaneous operations without conflicts.</a:t>
            </a:r>
          </a:p>
          <a:p>
            <a:pPr>
              <a:buNone/>
            </a:pPr>
            <a:br>
              <a:rPr lang="en-US" dirty="0"/>
            </a:br>
            <a:r>
              <a:rPr lang="en-US" dirty="0"/>
              <a:t>This is critical for:</a:t>
            </a:r>
          </a:p>
          <a:p>
            <a:pPr>
              <a:buFont typeface="Arial" panose="020B0604020202020204" pitchFamily="34" charset="0"/>
              <a:buChar char="•"/>
            </a:pPr>
            <a:r>
              <a:rPr lang="en-US" dirty="0"/>
              <a:t>Web applications</a:t>
            </a:r>
          </a:p>
          <a:p>
            <a:pPr>
              <a:buFont typeface="Arial" panose="020B0604020202020204" pitchFamily="34" charset="0"/>
              <a:buChar char="•"/>
            </a:pPr>
            <a:r>
              <a:rPr lang="en-US" dirty="0"/>
              <a:t>ERP systems</a:t>
            </a:r>
          </a:p>
          <a:p>
            <a:pPr>
              <a:buFont typeface="Arial" panose="020B0604020202020204" pitchFamily="34" charset="0"/>
              <a:buChar char="•"/>
            </a:pPr>
            <a:r>
              <a:rPr lang="en-US" dirty="0"/>
              <a:t>CRM systems</a:t>
            </a:r>
          </a:p>
          <a:p>
            <a:pPr>
              <a:buFont typeface="Arial" panose="020B0604020202020204" pitchFamily="34" charset="0"/>
              <a:buChar char="•"/>
            </a:pPr>
            <a:r>
              <a:rPr lang="en-US" dirty="0"/>
              <a:t>SaaS platforms</a:t>
            </a:r>
          </a:p>
        </p:txBody>
      </p:sp>
      <p:sp>
        <p:nvSpPr>
          <p:cNvPr id="5" name="TextBox 4">
            <a:extLst>
              <a:ext uri="{FF2B5EF4-FFF2-40B4-BE49-F238E27FC236}">
                <a16:creationId xmlns:a16="http://schemas.microsoft.com/office/drawing/2014/main" id="{9BBA4CFC-087F-C6D1-857E-97AB866F178C}"/>
              </a:ext>
            </a:extLst>
          </p:cNvPr>
          <p:cNvSpPr txBox="1"/>
          <p:nvPr/>
        </p:nvSpPr>
        <p:spPr>
          <a:xfrm>
            <a:off x="3050498" y="1434272"/>
            <a:ext cx="6100996" cy="369332"/>
          </a:xfrm>
          <a:prstGeom prst="rect">
            <a:avLst/>
          </a:prstGeom>
          <a:noFill/>
        </p:spPr>
        <p:txBody>
          <a:bodyPr wrap="square">
            <a:spAutoFit/>
          </a:bodyPr>
          <a:lstStyle/>
          <a:p>
            <a:pPr fontAlgn="base"/>
            <a:r>
              <a:rPr lang="en-US" b="1" dirty="0">
                <a:solidFill>
                  <a:srgbClr val="333333"/>
                </a:solidFill>
                <a:latin typeface="Roboto" panose="02000000000000000000" pitchFamily="2" charset="0"/>
              </a:rPr>
              <a:t>Importance of RDBMS in Modern Computing</a:t>
            </a:r>
            <a:endParaRPr lang="en-IN" b="1" i="0" dirty="0">
              <a:solidFill>
                <a:srgbClr val="333333"/>
              </a:solidFill>
              <a:effectLst/>
              <a:latin typeface="Roboto" panose="02000000000000000000" pitchFamily="2" charset="0"/>
            </a:endParaRPr>
          </a:p>
        </p:txBody>
      </p:sp>
    </p:spTree>
    <p:extLst>
      <p:ext uri="{BB962C8B-B14F-4D97-AF65-F5344CB8AC3E}">
        <p14:creationId xmlns:p14="http://schemas.microsoft.com/office/powerpoint/2010/main" val="1982124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FB8D3-24C5-FFDD-BC35-45BE6B422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40F0B-62F9-082F-4990-D73F435D431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C12DA97D-3026-DC4D-9739-58D6B1185362}"/>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a:extLst>
              <a:ext uri="{FF2B5EF4-FFF2-40B4-BE49-F238E27FC236}">
                <a16:creationId xmlns:a16="http://schemas.microsoft.com/office/drawing/2014/main" id="{03E1E797-EBCB-A792-6152-89E05C01FC01}"/>
              </a:ext>
            </a:extLst>
          </p:cNvPr>
          <p:cNvPicPr>
            <a:picLocks noChangeAspect="1"/>
          </p:cNvPicPr>
          <p:nvPr/>
        </p:nvPicPr>
        <p:blipFill>
          <a:blip r:embed="rId2"/>
          <a:stretch>
            <a:fillRect/>
          </a:stretch>
        </p:blipFill>
        <p:spPr>
          <a:xfrm>
            <a:off x="1340104" y="1729541"/>
            <a:ext cx="7803895" cy="4867954"/>
          </a:xfrm>
          <a:prstGeom prst="rect">
            <a:avLst/>
          </a:prstGeom>
        </p:spPr>
      </p:pic>
    </p:spTree>
    <p:extLst>
      <p:ext uri="{BB962C8B-B14F-4D97-AF65-F5344CB8AC3E}">
        <p14:creationId xmlns:p14="http://schemas.microsoft.com/office/powerpoint/2010/main" val="9427648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4B382-9A4E-7325-8C2C-56492B1E1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9C93C-0155-7DCE-489D-B9897109D94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EFDA9F9-B23C-C858-1ACA-9CBF495D3829}"/>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a:extLst>
              <a:ext uri="{FF2B5EF4-FFF2-40B4-BE49-F238E27FC236}">
                <a16:creationId xmlns:a16="http://schemas.microsoft.com/office/drawing/2014/main" id="{D8DF39D7-4A32-D1F3-B823-FAFBCB89926D}"/>
              </a:ext>
            </a:extLst>
          </p:cNvPr>
          <p:cNvPicPr>
            <a:picLocks noChangeAspect="1"/>
          </p:cNvPicPr>
          <p:nvPr/>
        </p:nvPicPr>
        <p:blipFill>
          <a:blip r:embed="rId2"/>
          <a:stretch>
            <a:fillRect/>
          </a:stretch>
        </p:blipFill>
        <p:spPr>
          <a:xfrm>
            <a:off x="1042543" y="1678264"/>
            <a:ext cx="7981535" cy="4610743"/>
          </a:xfrm>
          <a:prstGeom prst="rect">
            <a:avLst/>
          </a:prstGeom>
        </p:spPr>
      </p:pic>
    </p:spTree>
    <p:extLst>
      <p:ext uri="{BB962C8B-B14F-4D97-AF65-F5344CB8AC3E}">
        <p14:creationId xmlns:p14="http://schemas.microsoft.com/office/powerpoint/2010/main" val="27907119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70CE8-5588-2808-B2CD-C8930F7F7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20056-2452-2941-072A-782A3EBEDF5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2B17FB52-B20A-2D75-A625-3F8BC2866C75}"/>
              </a:ext>
            </a:extLst>
          </p:cNvPr>
          <p:cNvSpPr txBox="1"/>
          <p:nvPr/>
        </p:nvSpPr>
        <p:spPr>
          <a:xfrm>
            <a:off x="2813154" y="1002053"/>
            <a:ext cx="6100996" cy="369332"/>
          </a:xfrm>
          <a:prstGeom prst="rect">
            <a:avLst/>
          </a:prstGeom>
          <a:noFill/>
        </p:spPr>
        <p:txBody>
          <a:bodyPr wrap="square">
            <a:spAutoFit/>
          </a:bodyPr>
          <a:lstStyle/>
          <a:p>
            <a:r>
              <a:rPr lang="en-US" b="1" dirty="0"/>
              <a:t>		 Functions and Expressions</a:t>
            </a:r>
            <a:endParaRPr lang="en-IN" b="1" dirty="0"/>
          </a:p>
        </p:txBody>
      </p:sp>
      <p:sp>
        <p:nvSpPr>
          <p:cNvPr id="5" name="TextBox 4">
            <a:extLst>
              <a:ext uri="{FF2B5EF4-FFF2-40B4-BE49-F238E27FC236}">
                <a16:creationId xmlns:a16="http://schemas.microsoft.com/office/drawing/2014/main" id="{7495E3AF-7E10-D248-A345-102B63C8B80E}"/>
              </a:ext>
            </a:extLst>
          </p:cNvPr>
          <p:cNvSpPr txBox="1"/>
          <p:nvPr/>
        </p:nvSpPr>
        <p:spPr>
          <a:xfrm>
            <a:off x="1296647" y="1681928"/>
            <a:ext cx="6633149" cy="1200329"/>
          </a:xfrm>
          <a:prstGeom prst="rect">
            <a:avLst/>
          </a:prstGeom>
          <a:noFill/>
        </p:spPr>
        <p:txBody>
          <a:bodyPr wrap="square">
            <a:spAutoFit/>
          </a:bodyPr>
          <a:lstStyle/>
          <a:p>
            <a:pPr>
              <a:buNone/>
            </a:pPr>
            <a:r>
              <a:rPr lang="en-US" b="1" dirty="0"/>
              <a:t>⭐ 3. Aggregate Functions</a:t>
            </a:r>
          </a:p>
          <a:p>
            <a:pPr>
              <a:buNone/>
            </a:pPr>
            <a:endParaRPr lang="en-US" b="1" dirty="0"/>
          </a:p>
          <a:p>
            <a:pPr>
              <a:buNone/>
            </a:pPr>
            <a:r>
              <a:rPr lang="en-US" dirty="0"/>
              <a:t>Aggregate functions operate on </a:t>
            </a:r>
            <a:r>
              <a:rPr lang="en-US" b="1" dirty="0"/>
              <a:t>a group of rows</a:t>
            </a:r>
            <a:r>
              <a:rPr lang="en-US" dirty="0"/>
              <a:t> and return </a:t>
            </a:r>
            <a:r>
              <a:rPr lang="en-US" b="1" dirty="0"/>
              <a:t>one result</a:t>
            </a:r>
            <a:r>
              <a:rPr lang="en-US" dirty="0"/>
              <a:t>.</a:t>
            </a:r>
          </a:p>
        </p:txBody>
      </p:sp>
      <p:pic>
        <p:nvPicPr>
          <p:cNvPr id="7" name="Picture 6" descr="A screenshot of a computer program">
            <a:extLst>
              <a:ext uri="{FF2B5EF4-FFF2-40B4-BE49-F238E27FC236}">
                <a16:creationId xmlns:a16="http://schemas.microsoft.com/office/drawing/2014/main" id="{6FC48940-4DA9-98D7-9F38-0E9E0602B31E}"/>
              </a:ext>
            </a:extLst>
          </p:cNvPr>
          <p:cNvPicPr>
            <a:picLocks noChangeAspect="1"/>
          </p:cNvPicPr>
          <p:nvPr/>
        </p:nvPicPr>
        <p:blipFill>
          <a:blip r:embed="rId2"/>
          <a:stretch>
            <a:fillRect/>
          </a:stretch>
        </p:blipFill>
        <p:spPr>
          <a:xfrm>
            <a:off x="503154" y="3659054"/>
            <a:ext cx="3810532" cy="2657846"/>
          </a:xfrm>
          <a:prstGeom prst="rect">
            <a:avLst/>
          </a:prstGeom>
        </p:spPr>
      </p:pic>
      <p:pic>
        <p:nvPicPr>
          <p:cNvPr id="9" name="Picture 8" descr="A screenshot of a computer code">
            <a:extLst>
              <a:ext uri="{FF2B5EF4-FFF2-40B4-BE49-F238E27FC236}">
                <a16:creationId xmlns:a16="http://schemas.microsoft.com/office/drawing/2014/main" id="{D9143763-6EC7-27CA-36C4-B805679BD6F5}"/>
              </a:ext>
            </a:extLst>
          </p:cNvPr>
          <p:cNvPicPr>
            <a:picLocks noChangeAspect="1"/>
          </p:cNvPicPr>
          <p:nvPr/>
        </p:nvPicPr>
        <p:blipFill>
          <a:blip r:embed="rId3"/>
          <a:stretch>
            <a:fillRect/>
          </a:stretch>
        </p:blipFill>
        <p:spPr>
          <a:xfrm>
            <a:off x="5315555" y="3582649"/>
            <a:ext cx="3629532" cy="2515429"/>
          </a:xfrm>
          <a:prstGeom prst="rect">
            <a:avLst/>
          </a:prstGeom>
        </p:spPr>
      </p:pic>
    </p:spTree>
    <p:extLst>
      <p:ext uri="{BB962C8B-B14F-4D97-AF65-F5344CB8AC3E}">
        <p14:creationId xmlns:p14="http://schemas.microsoft.com/office/powerpoint/2010/main" val="12585769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EB76-C0BE-5B88-861B-E091372525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CF057-8039-0D6B-6BEF-C9D21D8FB2F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B51B762-F708-47A2-EF7E-F9884F5B55CD}"/>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code">
            <a:extLst>
              <a:ext uri="{FF2B5EF4-FFF2-40B4-BE49-F238E27FC236}">
                <a16:creationId xmlns:a16="http://schemas.microsoft.com/office/drawing/2014/main" id="{A752657E-C4F6-D8E5-E761-623FED91B319}"/>
              </a:ext>
            </a:extLst>
          </p:cNvPr>
          <p:cNvPicPr>
            <a:picLocks noChangeAspect="1"/>
          </p:cNvPicPr>
          <p:nvPr/>
        </p:nvPicPr>
        <p:blipFill>
          <a:blip r:embed="rId2"/>
          <a:stretch>
            <a:fillRect/>
          </a:stretch>
        </p:blipFill>
        <p:spPr>
          <a:xfrm>
            <a:off x="1222257" y="2363169"/>
            <a:ext cx="3777972" cy="210390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07FD7A79-FD4A-0B1C-7DB6-6E81F21BB9C0}"/>
              </a:ext>
            </a:extLst>
          </p:cNvPr>
          <p:cNvPicPr>
            <a:picLocks noChangeAspect="1"/>
          </p:cNvPicPr>
          <p:nvPr/>
        </p:nvPicPr>
        <p:blipFill>
          <a:blip r:embed="rId3"/>
          <a:stretch>
            <a:fillRect/>
          </a:stretch>
        </p:blipFill>
        <p:spPr>
          <a:xfrm>
            <a:off x="5886158" y="2516574"/>
            <a:ext cx="3057952" cy="1914792"/>
          </a:xfrm>
          <a:prstGeom prst="rect">
            <a:avLst/>
          </a:prstGeom>
        </p:spPr>
      </p:pic>
    </p:spTree>
    <p:extLst>
      <p:ext uri="{BB962C8B-B14F-4D97-AF65-F5344CB8AC3E}">
        <p14:creationId xmlns:p14="http://schemas.microsoft.com/office/powerpoint/2010/main" val="22453843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776C3-7AA9-F1E4-8148-1A13D5EA7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5041A-1FDF-6EAF-FA10-C5EEE1789EC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C323D2A6-0D29-F612-A1C0-BF25E15F519C}"/>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sp>
        <p:nvSpPr>
          <p:cNvPr id="5" name="TextBox 4">
            <a:extLst>
              <a:ext uri="{FF2B5EF4-FFF2-40B4-BE49-F238E27FC236}">
                <a16:creationId xmlns:a16="http://schemas.microsoft.com/office/drawing/2014/main" id="{FAB13A83-E19A-5C8B-E1B1-1C8A1960872D}"/>
              </a:ext>
            </a:extLst>
          </p:cNvPr>
          <p:cNvSpPr txBox="1"/>
          <p:nvPr/>
        </p:nvSpPr>
        <p:spPr>
          <a:xfrm>
            <a:off x="1896255" y="1790448"/>
            <a:ext cx="7877331" cy="923330"/>
          </a:xfrm>
          <a:prstGeom prst="rect">
            <a:avLst/>
          </a:prstGeom>
          <a:noFill/>
        </p:spPr>
        <p:txBody>
          <a:bodyPr wrap="square">
            <a:spAutoFit/>
          </a:bodyPr>
          <a:lstStyle/>
          <a:p>
            <a:pPr>
              <a:buNone/>
            </a:pPr>
            <a:r>
              <a:rPr lang="en-US" b="1" dirty="0"/>
              <a:t>CASE Expressions and Conditional Logic</a:t>
            </a:r>
          </a:p>
          <a:p>
            <a:pPr>
              <a:buNone/>
            </a:pPr>
            <a:endParaRPr lang="en-US" b="1" dirty="0"/>
          </a:p>
          <a:p>
            <a:pPr>
              <a:buNone/>
            </a:pPr>
            <a:r>
              <a:rPr lang="en-US" dirty="0"/>
              <a:t>CASE works like IF / ELSE in SQL.</a:t>
            </a:r>
          </a:p>
        </p:txBody>
      </p:sp>
      <p:pic>
        <p:nvPicPr>
          <p:cNvPr id="7" name="Picture 6" descr="A screenshot of a computer code">
            <a:extLst>
              <a:ext uri="{FF2B5EF4-FFF2-40B4-BE49-F238E27FC236}">
                <a16:creationId xmlns:a16="http://schemas.microsoft.com/office/drawing/2014/main" id="{046351CE-7CBC-5E78-DF72-804A5AFBF03D}"/>
              </a:ext>
            </a:extLst>
          </p:cNvPr>
          <p:cNvPicPr>
            <a:picLocks noChangeAspect="1"/>
          </p:cNvPicPr>
          <p:nvPr/>
        </p:nvPicPr>
        <p:blipFill>
          <a:blip r:embed="rId2"/>
          <a:stretch>
            <a:fillRect/>
          </a:stretch>
        </p:blipFill>
        <p:spPr>
          <a:xfrm>
            <a:off x="1197605" y="3248296"/>
            <a:ext cx="7601621" cy="2819794"/>
          </a:xfrm>
          <a:prstGeom prst="rect">
            <a:avLst/>
          </a:prstGeom>
        </p:spPr>
      </p:pic>
    </p:spTree>
    <p:extLst>
      <p:ext uri="{BB962C8B-B14F-4D97-AF65-F5344CB8AC3E}">
        <p14:creationId xmlns:p14="http://schemas.microsoft.com/office/powerpoint/2010/main" val="3431223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2BF8E-CD13-B908-29EA-C40E3AD8F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C564C-4C07-6F06-8CA0-275EA889173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77541A9E-DE9B-DE03-E291-3E8E7FBDBC03}"/>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program">
            <a:extLst>
              <a:ext uri="{FF2B5EF4-FFF2-40B4-BE49-F238E27FC236}">
                <a16:creationId xmlns:a16="http://schemas.microsoft.com/office/drawing/2014/main" id="{B81FB298-40F0-24F0-171F-892346D1E99C}"/>
              </a:ext>
            </a:extLst>
          </p:cNvPr>
          <p:cNvPicPr>
            <a:picLocks noChangeAspect="1"/>
          </p:cNvPicPr>
          <p:nvPr/>
        </p:nvPicPr>
        <p:blipFill>
          <a:blip r:embed="rId2"/>
          <a:stretch>
            <a:fillRect/>
          </a:stretch>
        </p:blipFill>
        <p:spPr>
          <a:xfrm>
            <a:off x="1145076" y="1959573"/>
            <a:ext cx="7624170" cy="4467849"/>
          </a:xfrm>
          <a:prstGeom prst="rect">
            <a:avLst/>
          </a:prstGeom>
        </p:spPr>
      </p:pic>
    </p:spTree>
    <p:extLst>
      <p:ext uri="{BB962C8B-B14F-4D97-AF65-F5344CB8AC3E}">
        <p14:creationId xmlns:p14="http://schemas.microsoft.com/office/powerpoint/2010/main" val="36249935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08C4-DC41-B567-3AE4-9D4831E06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92BA8-EE78-E736-C823-FD3C9D77F4C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D9441C73-309F-24A8-802B-89BC8350559A}"/>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white background with text and numbers">
            <a:extLst>
              <a:ext uri="{FF2B5EF4-FFF2-40B4-BE49-F238E27FC236}">
                <a16:creationId xmlns:a16="http://schemas.microsoft.com/office/drawing/2014/main" id="{9C9EBAF7-D533-AF5E-00FD-8EA53BDB87AE}"/>
              </a:ext>
            </a:extLst>
          </p:cNvPr>
          <p:cNvPicPr>
            <a:picLocks noChangeAspect="1"/>
          </p:cNvPicPr>
          <p:nvPr/>
        </p:nvPicPr>
        <p:blipFill>
          <a:blip r:embed="rId2"/>
          <a:stretch>
            <a:fillRect/>
          </a:stretch>
        </p:blipFill>
        <p:spPr>
          <a:xfrm>
            <a:off x="2310388" y="2162557"/>
            <a:ext cx="6009153" cy="2353003"/>
          </a:xfrm>
          <a:prstGeom prst="rect">
            <a:avLst/>
          </a:prstGeom>
        </p:spPr>
      </p:pic>
    </p:spTree>
    <p:extLst>
      <p:ext uri="{BB962C8B-B14F-4D97-AF65-F5344CB8AC3E}">
        <p14:creationId xmlns:p14="http://schemas.microsoft.com/office/powerpoint/2010/main" val="13067693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CA10-49D2-1DA7-766E-A09E7553F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B9490-53CA-45D2-CE26-9D32E57E04A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12784A9E-C00F-9718-63E1-4565BD58CE9E}"/>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program">
            <a:extLst>
              <a:ext uri="{FF2B5EF4-FFF2-40B4-BE49-F238E27FC236}">
                <a16:creationId xmlns:a16="http://schemas.microsoft.com/office/drawing/2014/main" id="{2BFC8CD1-7F08-FFFE-EF8C-06C5BB1DCA1A}"/>
              </a:ext>
            </a:extLst>
          </p:cNvPr>
          <p:cNvPicPr>
            <a:picLocks noChangeAspect="1"/>
          </p:cNvPicPr>
          <p:nvPr/>
        </p:nvPicPr>
        <p:blipFill>
          <a:blip r:embed="rId2"/>
          <a:stretch>
            <a:fillRect/>
          </a:stretch>
        </p:blipFill>
        <p:spPr>
          <a:xfrm>
            <a:off x="1595206" y="1761898"/>
            <a:ext cx="7338932" cy="4353533"/>
          </a:xfrm>
          <a:prstGeom prst="rect">
            <a:avLst/>
          </a:prstGeom>
        </p:spPr>
      </p:pic>
    </p:spTree>
    <p:extLst>
      <p:ext uri="{BB962C8B-B14F-4D97-AF65-F5344CB8AC3E}">
        <p14:creationId xmlns:p14="http://schemas.microsoft.com/office/powerpoint/2010/main" val="32339128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A9DEB-89CA-74E6-0EB9-349E8FE17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F4E78-4947-9274-EA82-962F6FFC426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3EB3776-7F6A-AF07-2B18-0E3DA270F869}"/>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code">
            <a:extLst>
              <a:ext uri="{FF2B5EF4-FFF2-40B4-BE49-F238E27FC236}">
                <a16:creationId xmlns:a16="http://schemas.microsoft.com/office/drawing/2014/main" id="{28473D66-90DD-D71B-C469-4F410E34E76A}"/>
              </a:ext>
            </a:extLst>
          </p:cNvPr>
          <p:cNvPicPr>
            <a:picLocks noChangeAspect="1"/>
          </p:cNvPicPr>
          <p:nvPr/>
        </p:nvPicPr>
        <p:blipFill>
          <a:blip r:embed="rId2"/>
          <a:stretch>
            <a:fillRect/>
          </a:stretch>
        </p:blipFill>
        <p:spPr>
          <a:xfrm>
            <a:off x="2569708" y="1930704"/>
            <a:ext cx="5763429" cy="3086531"/>
          </a:xfrm>
          <a:prstGeom prst="rect">
            <a:avLst/>
          </a:prstGeom>
        </p:spPr>
      </p:pic>
    </p:spTree>
    <p:extLst>
      <p:ext uri="{BB962C8B-B14F-4D97-AF65-F5344CB8AC3E}">
        <p14:creationId xmlns:p14="http://schemas.microsoft.com/office/powerpoint/2010/main" val="20590517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96FDC-65CE-8D33-785B-D44D3EE1B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4FCE8-BDCE-7A12-455B-DAE0D6E2CD7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46CFAE28-592B-948A-760B-1756335175D3}"/>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a:extLst>
              <a:ext uri="{FF2B5EF4-FFF2-40B4-BE49-F238E27FC236}">
                <a16:creationId xmlns:a16="http://schemas.microsoft.com/office/drawing/2014/main" id="{80C24561-6B4D-D239-398E-B4032D109F57}"/>
              </a:ext>
            </a:extLst>
          </p:cNvPr>
          <p:cNvPicPr>
            <a:picLocks noChangeAspect="1"/>
          </p:cNvPicPr>
          <p:nvPr/>
        </p:nvPicPr>
        <p:blipFill>
          <a:blip r:embed="rId2"/>
          <a:stretch>
            <a:fillRect/>
          </a:stretch>
        </p:blipFill>
        <p:spPr>
          <a:xfrm>
            <a:off x="449705" y="1698421"/>
            <a:ext cx="6429572" cy="2172003"/>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64AB8628-13D7-6AE1-B5A1-8EC352A826CF}"/>
              </a:ext>
            </a:extLst>
          </p:cNvPr>
          <p:cNvPicPr>
            <a:picLocks noChangeAspect="1"/>
          </p:cNvPicPr>
          <p:nvPr/>
        </p:nvPicPr>
        <p:blipFill>
          <a:blip r:embed="rId3"/>
          <a:stretch>
            <a:fillRect/>
          </a:stretch>
        </p:blipFill>
        <p:spPr>
          <a:xfrm>
            <a:off x="4805196" y="4000101"/>
            <a:ext cx="4620270" cy="2857899"/>
          </a:xfrm>
          <a:prstGeom prst="rect">
            <a:avLst/>
          </a:prstGeom>
        </p:spPr>
      </p:pic>
    </p:spTree>
    <p:extLst>
      <p:ext uri="{BB962C8B-B14F-4D97-AF65-F5344CB8AC3E}">
        <p14:creationId xmlns:p14="http://schemas.microsoft.com/office/powerpoint/2010/main" val="322755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33C7-B4FE-2CEC-BD09-551E8445C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20C57-74DB-E073-C586-E365A6EE8FD5}"/>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F089CD2A-EF20-A686-BAA7-F61A09BA1520}"/>
              </a:ext>
            </a:extLst>
          </p:cNvPr>
          <p:cNvSpPr txBox="1"/>
          <p:nvPr/>
        </p:nvSpPr>
        <p:spPr>
          <a:xfrm>
            <a:off x="1506511" y="1634008"/>
            <a:ext cx="8117174" cy="2031325"/>
          </a:xfrm>
          <a:prstGeom prst="rect">
            <a:avLst/>
          </a:prstGeom>
          <a:noFill/>
        </p:spPr>
        <p:txBody>
          <a:bodyPr wrap="square">
            <a:spAutoFit/>
          </a:bodyPr>
          <a:lstStyle/>
          <a:p>
            <a:pPr fontAlgn="base"/>
            <a:r>
              <a:rPr lang="en-US" b="1" dirty="0"/>
              <a:t>					Concepts of RDBMS</a:t>
            </a:r>
          </a:p>
          <a:p>
            <a:pPr fontAlgn="base"/>
            <a:endParaRPr lang="en-US" dirty="0"/>
          </a:p>
          <a:p>
            <a:pPr fontAlgn="base"/>
            <a:r>
              <a:rPr lang="en-US" dirty="0"/>
              <a:t>Some of the essential RDBMS concepts are as follows. </a:t>
            </a:r>
          </a:p>
          <a:p>
            <a:pPr fontAlgn="base"/>
            <a:endParaRPr lang="en-US" dirty="0"/>
          </a:p>
          <a:p>
            <a:pPr fontAlgn="base"/>
            <a:r>
              <a:rPr lang="en-US" b="1" dirty="0"/>
              <a:t>Table-</a:t>
            </a:r>
            <a:r>
              <a:rPr lang="en-US" dirty="0"/>
              <a:t> In an RDBMS, data is stored in tables. A table is a collection of related data entries and consists of several columns and rows. </a:t>
            </a:r>
          </a:p>
          <a:p>
            <a:pPr>
              <a:buNone/>
            </a:pPr>
            <a:endParaRPr lang="en-US" dirty="0"/>
          </a:p>
        </p:txBody>
      </p:sp>
      <p:pic>
        <p:nvPicPr>
          <p:cNvPr id="6" name="Picture 5">
            <a:extLst>
              <a:ext uri="{FF2B5EF4-FFF2-40B4-BE49-F238E27FC236}">
                <a16:creationId xmlns:a16="http://schemas.microsoft.com/office/drawing/2014/main" id="{0CE50F7E-2EB4-9877-F491-C36573BCAA49}"/>
              </a:ext>
            </a:extLst>
          </p:cNvPr>
          <p:cNvPicPr>
            <a:picLocks noChangeAspect="1"/>
          </p:cNvPicPr>
          <p:nvPr/>
        </p:nvPicPr>
        <p:blipFill>
          <a:blip r:embed="rId2"/>
          <a:stretch>
            <a:fillRect/>
          </a:stretch>
        </p:blipFill>
        <p:spPr>
          <a:xfrm>
            <a:off x="1488322" y="3799847"/>
            <a:ext cx="6697010" cy="2286319"/>
          </a:xfrm>
          <a:prstGeom prst="rect">
            <a:avLst/>
          </a:prstGeom>
        </p:spPr>
      </p:pic>
    </p:spTree>
    <p:extLst>
      <p:ext uri="{BB962C8B-B14F-4D97-AF65-F5344CB8AC3E}">
        <p14:creationId xmlns:p14="http://schemas.microsoft.com/office/powerpoint/2010/main" val="40524156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3155-95C5-2F66-D514-55EE59996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3F929-9DF3-5754-3F39-84A5153C515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18F350E-3C58-B194-8DD2-D395A52B0553}"/>
              </a:ext>
            </a:extLst>
          </p:cNvPr>
          <p:cNvSpPr txBox="1"/>
          <p:nvPr/>
        </p:nvSpPr>
        <p:spPr>
          <a:xfrm>
            <a:off x="2318478" y="1121974"/>
            <a:ext cx="6100996" cy="369332"/>
          </a:xfrm>
          <a:prstGeom prst="rect">
            <a:avLst/>
          </a:prstGeom>
          <a:noFill/>
        </p:spPr>
        <p:txBody>
          <a:bodyPr wrap="square">
            <a:spAutoFit/>
          </a:bodyPr>
          <a:lstStyle/>
          <a:p>
            <a:r>
              <a:rPr lang="en-US" b="1" dirty="0"/>
              <a:t>		 Functions and Expressions</a:t>
            </a:r>
            <a:endParaRPr lang="en-IN" b="1" dirty="0"/>
          </a:p>
        </p:txBody>
      </p:sp>
      <p:pic>
        <p:nvPicPr>
          <p:cNvPr id="5" name="Picture 4" descr="A screenshot of a computer">
            <a:extLst>
              <a:ext uri="{FF2B5EF4-FFF2-40B4-BE49-F238E27FC236}">
                <a16:creationId xmlns:a16="http://schemas.microsoft.com/office/drawing/2014/main" id="{2CC13F14-A1C4-C9AB-90A5-286388AC38AD}"/>
              </a:ext>
            </a:extLst>
          </p:cNvPr>
          <p:cNvPicPr>
            <a:picLocks noChangeAspect="1"/>
          </p:cNvPicPr>
          <p:nvPr/>
        </p:nvPicPr>
        <p:blipFill>
          <a:blip r:embed="rId2"/>
          <a:stretch>
            <a:fillRect/>
          </a:stretch>
        </p:blipFill>
        <p:spPr>
          <a:xfrm>
            <a:off x="596739" y="1694783"/>
            <a:ext cx="4163006" cy="2838846"/>
          </a:xfrm>
          <a:prstGeom prst="rect">
            <a:avLst/>
          </a:prstGeom>
        </p:spPr>
      </p:pic>
      <p:pic>
        <p:nvPicPr>
          <p:cNvPr id="7" name="Picture 6" descr="A screenshot of a computer code">
            <a:extLst>
              <a:ext uri="{FF2B5EF4-FFF2-40B4-BE49-F238E27FC236}">
                <a16:creationId xmlns:a16="http://schemas.microsoft.com/office/drawing/2014/main" id="{2299EB7C-4712-FE4B-F8F2-56D9CB4E0658}"/>
              </a:ext>
            </a:extLst>
          </p:cNvPr>
          <p:cNvPicPr>
            <a:picLocks noChangeAspect="1"/>
          </p:cNvPicPr>
          <p:nvPr/>
        </p:nvPicPr>
        <p:blipFill>
          <a:blip r:embed="rId3"/>
          <a:stretch>
            <a:fillRect/>
          </a:stretch>
        </p:blipFill>
        <p:spPr>
          <a:xfrm>
            <a:off x="5377342" y="1769735"/>
            <a:ext cx="4315427" cy="2838846"/>
          </a:xfrm>
          <a:prstGeom prst="rect">
            <a:avLst/>
          </a:prstGeom>
        </p:spPr>
      </p:pic>
    </p:spTree>
    <p:extLst>
      <p:ext uri="{BB962C8B-B14F-4D97-AF65-F5344CB8AC3E}">
        <p14:creationId xmlns:p14="http://schemas.microsoft.com/office/powerpoint/2010/main" val="40907822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D979D-F410-F58E-30E9-82EA8DC9F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CAD7C-8583-7F3C-7ED9-70BE8958D8B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289FDA65-D456-1800-B14E-71EB6E5B7357}"/>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sp>
        <p:nvSpPr>
          <p:cNvPr id="5" name="TextBox 4">
            <a:extLst>
              <a:ext uri="{FF2B5EF4-FFF2-40B4-BE49-F238E27FC236}">
                <a16:creationId xmlns:a16="http://schemas.microsoft.com/office/drawing/2014/main" id="{1DAF2D15-E5D8-6F44-4F5D-820F01938542}"/>
              </a:ext>
            </a:extLst>
          </p:cNvPr>
          <p:cNvSpPr txBox="1"/>
          <p:nvPr/>
        </p:nvSpPr>
        <p:spPr>
          <a:xfrm>
            <a:off x="1746354" y="1874488"/>
            <a:ext cx="7397646" cy="3416320"/>
          </a:xfrm>
          <a:prstGeom prst="rect">
            <a:avLst/>
          </a:prstGeom>
          <a:noFill/>
        </p:spPr>
        <p:txBody>
          <a:bodyPr wrap="square">
            <a:spAutoFit/>
          </a:bodyPr>
          <a:lstStyle/>
          <a:p>
            <a:pPr>
              <a:buNone/>
            </a:pPr>
            <a:r>
              <a:rPr lang="en-US" b="1" dirty="0"/>
              <a:t>⭐ 1. What is TCL (Transaction Control Language)?</a:t>
            </a:r>
          </a:p>
          <a:p>
            <a:pPr>
              <a:buNone/>
            </a:pPr>
            <a:endParaRPr lang="en-US" b="1" dirty="0"/>
          </a:p>
          <a:p>
            <a:pPr>
              <a:buNone/>
            </a:pPr>
            <a:r>
              <a:rPr lang="en-US" b="1" dirty="0"/>
              <a:t>TCL</a:t>
            </a:r>
            <a:r>
              <a:rPr lang="en-US" dirty="0"/>
              <a:t> commands are used to manage </a:t>
            </a:r>
            <a:r>
              <a:rPr lang="en-US" b="1" dirty="0"/>
              <a:t>transactions</a:t>
            </a:r>
            <a:r>
              <a:rPr lang="en-US" dirty="0"/>
              <a:t> in a database.</a:t>
            </a:r>
            <a:br>
              <a:rPr lang="en-US" dirty="0"/>
            </a:br>
            <a:r>
              <a:rPr lang="en-US" dirty="0"/>
              <a:t>A </a:t>
            </a:r>
            <a:r>
              <a:rPr lang="en-US" b="1" dirty="0"/>
              <a:t>transaction</a:t>
            </a:r>
            <a:r>
              <a:rPr lang="en-US" dirty="0"/>
              <a:t> is a </a:t>
            </a:r>
            <a:r>
              <a:rPr lang="en-US" b="1" dirty="0"/>
              <a:t>logical unit of work</a:t>
            </a:r>
            <a:r>
              <a:rPr lang="en-US" dirty="0"/>
              <a:t> that must be either </a:t>
            </a:r>
            <a:r>
              <a:rPr lang="en-US" b="1" dirty="0"/>
              <a:t>fully completed</a:t>
            </a:r>
            <a:r>
              <a:rPr lang="en-US" dirty="0"/>
              <a:t> or </a:t>
            </a:r>
            <a:r>
              <a:rPr lang="en-US" b="1" dirty="0"/>
              <a:t>fully undone</a:t>
            </a:r>
            <a:r>
              <a:rPr lang="en-US" dirty="0"/>
              <a:t> to maintain data integrity.</a:t>
            </a:r>
          </a:p>
          <a:p>
            <a:pPr>
              <a:buNone/>
            </a:pPr>
            <a:endParaRPr lang="en-US" dirty="0"/>
          </a:p>
          <a:p>
            <a:pPr>
              <a:buNone/>
            </a:pPr>
            <a:r>
              <a:rPr lang="en-US" b="1" dirty="0"/>
              <a:t>Key TCL commands:</a:t>
            </a:r>
            <a:endParaRPr lang="en-US" dirty="0"/>
          </a:p>
          <a:p>
            <a:pPr>
              <a:buFont typeface="Arial" panose="020B0604020202020204" pitchFamily="34" charset="0"/>
              <a:buChar char="•"/>
            </a:pPr>
            <a:r>
              <a:rPr lang="en-US" dirty="0">
                <a:latin typeface="Courier New" panose="02070309020205020404" pitchFamily="49" charset="0"/>
              </a:rPr>
              <a:t>BEGIN TRANSACTION</a:t>
            </a:r>
            <a:r>
              <a:rPr lang="en-US" dirty="0"/>
              <a:t> (or </a:t>
            </a:r>
            <a:r>
              <a:rPr lang="en-US" dirty="0">
                <a:latin typeface="Courier New" panose="02070309020205020404" pitchFamily="49" charset="0"/>
              </a:rPr>
              <a:t>START TRANSACTION</a:t>
            </a:r>
            <a:r>
              <a:rPr lang="en-US" dirty="0"/>
              <a:t>)</a:t>
            </a:r>
          </a:p>
          <a:p>
            <a:pPr>
              <a:buFont typeface="Arial" panose="020B0604020202020204" pitchFamily="34" charset="0"/>
              <a:buChar char="•"/>
            </a:pPr>
            <a:r>
              <a:rPr lang="en-US" dirty="0">
                <a:latin typeface="Courier New" panose="02070309020205020404" pitchFamily="49" charset="0"/>
              </a:rPr>
              <a:t>COMMIT</a:t>
            </a:r>
            <a:endParaRPr lang="en-US" dirty="0"/>
          </a:p>
          <a:p>
            <a:pPr>
              <a:buFont typeface="Arial" panose="020B0604020202020204" pitchFamily="34" charset="0"/>
              <a:buChar char="•"/>
            </a:pPr>
            <a:r>
              <a:rPr lang="en-US" dirty="0">
                <a:latin typeface="Courier New" panose="02070309020205020404" pitchFamily="49" charset="0"/>
              </a:rPr>
              <a:t>ROLLBACK</a:t>
            </a:r>
            <a:endParaRPr lang="en-US" dirty="0"/>
          </a:p>
          <a:p>
            <a:pPr>
              <a:buFont typeface="Arial" panose="020B0604020202020204" pitchFamily="34" charset="0"/>
              <a:buChar char="•"/>
            </a:pPr>
            <a:r>
              <a:rPr lang="en-US" dirty="0">
                <a:latin typeface="Courier New" panose="02070309020205020404" pitchFamily="49" charset="0"/>
              </a:rPr>
              <a:t>SAVEPOINT</a:t>
            </a:r>
            <a:endParaRPr lang="en-US" dirty="0"/>
          </a:p>
          <a:p>
            <a:pPr>
              <a:buFont typeface="Arial" panose="020B0604020202020204" pitchFamily="34" charset="0"/>
              <a:buChar char="•"/>
            </a:pPr>
            <a:r>
              <a:rPr lang="en-US" dirty="0">
                <a:latin typeface="Courier New" panose="02070309020205020404" pitchFamily="49" charset="0"/>
              </a:rPr>
              <a:t>RELEASE SAVEPOINT</a:t>
            </a:r>
            <a:endParaRPr lang="en-US" dirty="0"/>
          </a:p>
        </p:txBody>
      </p:sp>
    </p:spTree>
    <p:extLst>
      <p:ext uri="{BB962C8B-B14F-4D97-AF65-F5344CB8AC3E}">
        <p14:creationId xmlns:p14="http://schemas.microsoft.com/office/powerpoint/2010/main" val="408141441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ED2F4-66FA-E904-DC02-184BDF824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F3B29-78B1-83CA-F42F-38DD9B841B0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266B21B-2368-1092-F632-2A9691C887CB}"/>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8" name="Picture 7" descr="A screenshot of a computer">
            <a:extLst>
              <a:ext uri="{FF2B5EF4-FFF2-40B4-BE49-F238E27FC236}">
                <a16:creationId xmlns:a16="http://schemas.microsoft.com/office/drawing/2014/main" id="{DCD8E4E5-EFE0-D8F9-2ECD-70841D3B7914}"/>
              </a:ext>
            </a:extLst>
          </p:cNvPr>
          <p:cNvPicPr>
            <a:picLocks noChangeAspect="1"/>
          </p:cNvPicPr>
          <p:nvPr/>
        </p:nvPicPr>
        <p:blipFill>
          <a:blip r:embed="rId2"/>
          <a:stretch>
            <a:fillRect/>
          </a:stretch>
        </p:blipFill>
        <p:spPr>
          <a:xfrm>
            <a:off x="2161193" y="2100636"/>
            <a:ext cx="6220693" cy="2476846"/>
          </a:xfrm>
          <a:prstGeom prst="rect">
            <a:avLst/>
          </a:prstGeom>
        </p:spPr>
      </p:pic>
    </p:spTree>
    <p:extLst>
      <p:ext uri="{BB962C8B-B14F-4D97-AF65-F5344CB8AC3E}">
        <p14:creationId xmlns:p14="http://schemas.microsoft.com/office/powerpoint/2010/main" val="9897783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2A33E-A74F-1B3A-9947-8314EFFC3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BBFFA-CAA1-CFCD-7FBD-8CC8584E16C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5A7ACF55-519C-D21A-B502-9C80C2AB4350}"/>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a:extLst>
              <a:ext uri="{FF2B5EF4-FFF2-40B4-BE49-F238E27FC236}">
                <a16:creationId xmlns:a16="http://schemas.microsoft.com/office/drawing/2014/main" id="{51C5D845-AF46-8BD8-58E5-0EC6182D8505}"/>
              </a:ext>
            </a:extLst>
          </p:cNvPr>
          <p:cNvPicPr>
            <a:picLocks noChangeAspect="1"/>
          </p:cNvPicPr>
          <p:nvPr/>
        </p:nvPicPr>
        <p:blipFill>
          <a:blip r:embed="rId2"/>
          <a:stretch>
            <a:fillRect/>
          </a:stretch>
        </p:blipFill>
        <p:spPr>
          <a:xfrm>
            <a:off x="2030629" y="2197859"/>
            <a:ext cx="6601746" cy="2162477"/>
          </a:xfrm>
          <a:prstGeom prst="rect">
            <a:avLst/>
          </a:prstGeom>
        </p:spPr>
      </p:pic>
    </p:spTree>
    <p:extLst>
      <p:ext uri="{BB962C8B-B14F-4D97-AF65-F5344CB8AC3E}">
        <p14:creationId xmlns:p14="http://schemas.microsoft.com/office/powerpoint/2010/main" val="15006627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C518-0CF1-F0E7-CF88-83993CB7B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B84EE-F028-3DD2-F6F4-18D4574EDB2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CF019EF-6095-35C7-45B9-DE425A00C226}"/>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10;&#10;AI-generated content may be incorrect.">
            <a:extLst>
              <a:ext uri="{FF2B5EF4-FFF2-40B4-BE49-F238E27FC236}">
                <a16:creationId xmlns:a16="http://schemas.microsoft.com/office/drawing/2014/main" id="{21B4F67C-9269-5560-8CC1-4BBEC35F83E7}"/>
              </a:ext>
            </a:extLst>
          </p:cNvPr>
          <p:cNvPicPr>
            <a:picLocks noChangeAspect="1"/>
          </p:cNvPicPr>
          <p:nvPr/>
        </p:nvPicPr>
        <p:blipFill>
          <a:blip r:embed="rId2"/>
          <a:stretch>
            <a:fillRect/>
          </a:stretch>
        </p:blipFill>
        <p:spPr>
          <a:xfrm>
            <a:off x="2348918" y="1938830"/>
            <a:ext cx="5725324" cy="3010320"/>
          </a:xfrm>
          <a:prstGeom prst="rect">
            <a:avLst/>
          </a:prstGeom>
        </p:spPr>
      </p:pic>
    </p:spTree>
    <p:extLst>
      <p:ext uri="{BB962C8B-B14F-4D97-AF65-F5344CB8AC3E}">
        <p14:creationId xmlns:p14="http://schemas.microsoft.com/office/powerpoint/2010/main" val="28188079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BC64-20D3-8901-9800-FA4A43B1D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67665-A6A4-38C1-18CB-FA0327F00C1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AB24447E-584B-425B-3BDB-9D6C303E0CD3}"/>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a:extLst>
              <a:ext uri="{FF2B5EF4-FFF2-40B4-BE49-F238E27FC236}">
                <a16:creationId xmlns:a16="http://schemas.microsoft.com/office/drawing/2014/main" id="{D5890087-65C8-6F86-3F28-B56BBE137B00}"/>
              </a:ext>
            </a:extLst>
          </p:cNvPr>
          <p:cNvPicPr>
            <a:picLocks noChangeAspect="1"/>
          </p:cNvPicPr>
          <p:nvPr/>
        </p:nvPicPr>
        <p:blipFill>
          <a:blip r:embed="rId2"/>
          <a:stretch>
            <a:fillRect/>
          </a:stretch>
        </p:blipFill>
        <p:spPr>
          <a:xfrm>
            <a:off x="2052334" y="1872429"/>
            <a:ext cx="6731901" cy="3562847"/>
          </a:xfrm>
          <a:prstGeom prst="rect">
            <a:avLst/>
          </a:prstGeom>
        </p:spPr>
      </p:pic>
    </p:spTree>
    <p:extLst>
      <p:ext uri="{BB962C8B-B14F-4D97-AF65-F5344CB8AC3E}">
        <p14:creationId xmlns:p14="http://schemas.microsoft.com/office/powerpoint/2010/main" val="288537860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0B0C-C685-091B-C329-2D34E50A1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B5B29-1FB0-0EE7-3C8A-569A1AB134B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D84EE16-0111-7B17-22E3-52142DC194E8}"/>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a:extLst>
              <a:ext uri="{FF2B5EF4-FFF2-40B4-BE49-F238E27FC236}">
                <a16:creationId xmlns:a16="http://schemas.microsoft.com/office/drawing/2014/main" id="{C62FF646-CACC-CDDD-C224-433D00FD056D}"/>
              </a:ext>
            </a:extLst>
          </p:cNvPr>
          <p:cNvPicPr>
            <a:picLocks noChangeAspect="1"/>
          </p:cNvPicPr>
          <p:nvPr/>
        </p:nvPicPr>
        <p:blipFill>
          <a:blip r:embed="rId2"/>
          <a:stretch>
            <a:fillRect/>
          </a:stretch>
        </p:blipFill>
        <p:spPr>
          <a:xfrm>
            <a:off x="1827482" y="1950182"/>
            <a:ext cx="6581999" cy="3677163"/>
          </a:xfrm>
          <a:prstGeom prst="rect">
            <a:avLst/>
          </a:prstGeom>
        </p:spPr>
      </p:pic>
    </p:spTree>
    <p:extLst>
      <p:ext uri="{BB962C8B-B14F-4D97-AF65-F5344CB8AC3E}">
        <p14:creationId xmlns:p14="http://schemas.microsoft.com/office/powerpoint/2010/main" val="88516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33DB-23DA-9F84-B211-68810F7BE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360B7-B70F-D96F-4AEB-D7B725E1837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166B2C0-3981-C607-B34D-6435993DE8FA}"/>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a:extLst>
              <a:ext uri="{FF2B5EF4-FFF2-40B4-BE49-F238E27FC236}">
                <a16:creationId xmlns:a16="http://schemas.microsoft.com/office/drawing/2014/main" id="{F9F0180C-C44C-A305-C623-F079F970C8AC}"/>
              </a:ext>
            </a:extLst>
          </p:cNvPr>
          <p:cNvPicPr>
            <a:picLocks noChangeAspect="1"/>
          </p:cNvPicPr>
          <p:nvPr/>
        </p:nvPicPr>
        <p:blipFill>
          <a:blip r:embed="rId2"/>
          <a:stretch>
            <a:fillRect/>
          </a:stretch>
        </p:blipFill>
        <p:spPr>
          <a:xfrm>
            <a:off x="1575729" y="2067301"/>
            <a:ext cx="7283458" cy="4243558"/>
          </a:xfrm>
          <a:prstGeom prst="rect">
            <a:avLst/>
          </a:prstGeom>
        </p:spPr>
      </p:pic>
    </p:spTree>
    <p:extLst>
      <p:ext uri="{BB962C8B-B14F-4D97-AF65-F5344CB8AC3E}">
        <p14:creationId xmlns:p14="http://schemas.microsoft.com/office/powerpoint/2010/main" val="36203611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0EC08-FDCD-E876-CBD4-3C5F9FB0E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31B18-84D9-1C81-2623-F1117C11316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F849F2E-301C-4E5A-EA58-8F93C914C0EF}"/>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a:extLst>
              <a:ext uri="{FF2B5EF4-FFF2-40B4-BE49-F238E27FC236}">
                <a16:creationId xmlns:a16="http://schemas.microsoft.com/office/drawing/2014/main" id="{9693C0D3-4D7E-BF96-9D81-A982A4A5E0EA}"/>
              </a:ext>
            </a:extLst>
          </p:cNvPr>
          <p:cNvPicPr>
            <a:picLocks noChangeAspect="1"/>
          </p:cNvPicPr>
          <p:nvPr/>
        </p:nvPicPr>
        <p:blipFill>
          <a:blip r:embed="rId2"/>
          <a:stretch>
            <a:fillRect/>
          </a:stretch>
        </p:blipFill>
        <p:spPr>
          <a:xfrm>
            <a:off x="3066054" y="2412060"/>
            <a:ext cx="4201111" cy="1524213"/>
          </a:xfrm>
          <a:prstGeom prst="rect">
            <a:avLst/>
          </a:prstGeom>
        </p:spPr>
      </p:pic>
    </p:spTree>
    <p:extLst>
      <p:ext uri="{BB962C8B-B14F-4D97-AF65-F5344CB8AC3E}">
        <p14:creationId xmlns:p14="http://schemas.microsoft.com/office/powerpoint/2010/main" val="5077384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4C68-6034-EAE3-EDA0-FF6A402C7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AE75A-CA5E-9BF5-2260-556A6459AB1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70F1846-AA80-0E77-41FC-E0EC28AE6204}"/>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sp>
        <p:nvSpPr>
          <p:cNvPr id="5" name="TextBox 4">
            <a:extLst>
              <a:ext uri="{FF2B5EF4-FFF2-40B4-BE49-F238E27FC236}">
                <a16:creationId xmlns:a16="http://schemas.microsoft.com/office/drawing/2014/main" id="{34499109-93CA-B908-B8FD-F5975C369D19}"/>
              </a:ext>
            </a:extLst>
          </p:cNvPr>
          <p:cNvSpPr txBox="1"/>
          <p:nvPr/>
        </p:nvSpPr>
        <p:spPr>
          <a:xfrm>
            <a:off x="2405920" y="1678978"/>
            <a:ext cx="6100996" cy="2585323"/>
          </a:xfrm>
          <a:prstGeom prst="rect">
            <a:avLst/>
          </a:prstGeom>
          <a:noFill/>
        </p:spPr>
        <p:txBody>
          <a:bodyPr wrap="square">
            <a:spAutoFit/>
          </a:bodyPr>
          <a:lstStyle/>
          <a:p>
            <a:pPr>
              <a:buNone/>
            </a:pPr>
            <a:r>
              <a:rPr lang="en-US" b="1" dirty="0"/>
              <a:t>5. Transaction Log Management</a:t>
            </a:r>
          </a:p>
          <a:p>
            <a:pPr>
              <a:buNone/>
            </a:pPr>
            <a:endParaRPr lang="en-US" b="1" dirty="0"/>
          </a:p>
          <a:p>
            <a:pPr>
              <a:buFont typeface="Arial" panose="020B0604020202020204" pitchFamily="34" charset="0"/>
              <a:buChar char="•"/>
            </a:pPr>
            <a:r>
              <a:rPr lang="en-US" dirty="0"/>
              <a:t>Databases maintain a </a:t>
            </a:r>
            <a:r>
              <a:rPr lang="en-US" b="1" dirty="0"/>
              <a:t>transaction log</a:t>
            </a:r>
            <a:r>
              <a:rPr lang="en-US" dirty="0"/>
              <a:t> to track all changes.</a:t>
            </a:r>
          </a:p>
          <a:p>
            <a:pPr>
              <a:buFont typeface="Arial" panose="020B0604020202020204" pitchFamily="34" charset="0"/>
              <a:buChar char="•"/>
            </a:pPr>
            <a:r>
              <a:rPr lang="en-US" dirty="0"/>
              <a:t>Purpose:</a:t>
            </a:r>
          </a:p>
          <a:p>
            <a:pPr marL="742950" lvl="1" indent="-285750">
              <a:buFont typeface="Arial" panose="020B0604020202020204" pitchFamily="34" charset="0"/>
              <a:buChar char="•"/>
            </a:pPr>
            <a:r>
              <a:rPr lang="en-US" dirty="0"/>
              <a:t>Recover </a:t>
            </a:r>
            <a:r>
              <a:rPr lang="en-US" b="1" dirty="0"/>
              <a:t>committed transactions</a:t>
            </a:r>
            <a:r>
              <a:rPr lang="en-US" dirty="0"/>
              <a:t> after crash</a:t>
            </a:r>
          </a:p>
          <a:p>
            <a:pPr marL="742950" lvl="1" indent="-285750">
              <a:buFont typeface="Arial" panose="020B0604020202020204" pitchFamily="34" charset="0"/>
              <a:buChar char="•"/>
            </a:pPr>
            <a:r>
              <a:rPr lang="en-US" dirty="0"/>
              <a:t>Undo </a:t>
            </a:r>
            <a:r>
              <a:rPr lang="en-US" b="1" dirty="0"/>
              <a:t>uncommitted or failed transactions</a:t>
            </a:r>
            <a:endParaRPr lang="en-US" dirty="0"/>
          </a:p>
          <a:p>
            <a:pPr>
              <a:buFont typeface="Arial" panose="020B0604020202020204" pitchFamily="34" charset="0"/>
              <a:buChar char="•"/>
            </a:pPr>
            <a:r>
              <a:rPr lang="en-US" dirty="0"/>
              <a:t>Operations like </a:t>
            </a:r>
            <a:r>
              <a:rPr lang="en-US" b="1" dirty="0"/>
              <a:t>COMMIT</a:t>
            </a:r>
            <a:r>
              <a:rPr lang="en-US" dirty="0"/>
              <a:t> or </a:t>
            </a:r>
            <a:r>
              <a:rPr lang="en-US" b="1" dirty="0"/>
              <a:t>ROLLBACK</a:t>
            </a:r>
            <a:r>
              <a:rPr lang="en-US" dirty="0"/>
              <a:t> use this log to ensure ACID compliance.</a:t>
            </a:r>
          </a:p>
        </p:txBody>
      </p:sp>
    </p:spTree>
    <p:extLst>
      <p:ext uri="{BB962C8B-B14F-4D97-AF65-F5344CB8AC3E}">
        <p14:creationId xmlns:p14="http://schemas.microsoft.com/office/powerpoint/2010/main" val="371143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F5D6B-3DF2-CA14-FD5A-0D6AEFE91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66586-09C5-0849-F66E-B7C75BA0CFF4}"/>
              </a:ext>
            </a:extLst>
          </p:cNvPr>
          <p:cNvSpPr>
            <a:spLocks noGrp="1"/>
          </p:cNvSpPr>
          <p:nvPr>
            <p:ph type="title"/>
          </p:nvPr>
        </p:nvSpPr>
        <p:spPr/>
        <p:txBody>
          <a:bodyPr/>
          <a:lstStyle/>
          <a:p>
            <a:pPr algn="ctr"/>
            <a:r>
              <a:rPr lang="en-IN" dirty="0"/>
              <a:t>		Introduction to RDBMS</a:t>
            </a:r>
          </a:p>
        </p:txBody>
      </p:sp>
      <p:sp>
        <p:nvSpPr>
          <p:cNvPr id="7" name="TextBox 6">
            <a:extLst>
              <a:ext uri="{FF2B5EF4-FFF2-40B4-BE49-F238E27FC236}">
                <a16:creationId xmlns:a16="http://schemas.microsoft.com/office/drawing/2014/main" id="{61335B2F-29DC-B842-0D90-B55F652B25EC}"/>
              </a:ext>
            </a:extLst>
          </p:cNvPr>
          <p:cNvSpPr txBox="1"/>
          <p:nvPr/>
        </p:nvSpPr>
        <p:spPr>
          <a:xfrm>
            <a:off x="1056805" y="1952390"/>
            <a:ext cx="7847351" cy="2862322"/>
          </a:xfrm>
          <a:prstGeom prst="rect">
            <a:avLst/>
          </a:prstGeom>
          <a:noFill/>
        </p:spPr>
        <p:txBody>
          <a:bodyPr wrap="square">
            <a:spAutoFit/>
          </a:bodyPr>
          <a:lstStyle/>
          <a:p>
            <a:pPr fontAlgn="base"/>
            <a:r>
              <a:rPr lang="en-US" b="1" dirty="0"/>
              <a:t>					What is Relational Database?</a:t>
            </a:r>
          </a:p>
          <a:p>
            <a:pPr fontAlgn="base"/>
            <a:endParaRPr lang="en-US" b="1" dirty="0"/>
          </a:p>
          <a:p>
            <a:pPr fontAlgn="base"/>
            <a:r>
              <a:rPr lang="en-US" dirty="0"/>
              <a:t>A relational database is where information or data is stored in one or more tables combining rows and columns. </a:t>
            </a:r>
          </a:p>
          <a:p>
            <a:pPr fontAlgn="base"/>
            <a:endParaRPr lang="en-US" dirty="0"/>
          </a:p>
          <a:p>
            <a:pPr fontAlgn="base"/>
            <a:r>
              <a:rPr lang="en-US" dirty="0"/>
              <a:t>It organizes data into logical connections or relationships for the user to understand how various data structures relate to each other. </a:t>
            </a:r>
          </a:p>
          <a:p>
            <a:pPr fontAlgn="base"/>
            <a:endParaRPr lang="en-US" dirty="0"/>
          </a:p>
          <a:p>
            <a:pPr fontAlgn="base"/>
            <a:r>
              <a:rPr lang="en-US" dirty="0"/>
              <a:t>In a relational database model, two tables are related using a </a:t>
            </a:r>
            <a:r>
              <a:rPr lang="en-IN" dirty="0"/>
              <a:t>common attribute. </a:t>
            </a:r>
            <a:endParaRPr lang="en-US" dirty="0"/>
          </a:p>
        </p:txBody>
      </p:sp>
    </p:spTree>
    <p:extLst>
      <p:ext uri="{BB962C8B-B14F-4D97-AF65-F5344CB8AC3E}">
        <p14:creationId xmlns:p14="http://schemas.microsoft.com/office/powerpoint/2010/main" val="1230306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6D64B-545F-9A4A-9939-B6794C397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3F009-C81C-B92E-B08F-410E3F85320D}"/>
              </a:ext>
            </a:extLst>
          </p:cNvPr>
          <p:cNvSpPr>
            <a:spLocks noGrp="1"/>
          </p:cNvSpPr>
          <p:nvPr>
            <p:ph type="title"/>
          </p:nvPr>
        </p:nvSpPr>
        <p:spPr>
          <a:xfrm>
            <a:off x="437491" y="414728"/>
            <a:ext cx="8596668" cy="69454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6BA8849B-D574-E959-C5FC-FACEFDFECA6C}"/>
              </a:ext>
            </a:extLst>
          </p:cNvPr>
          <p:cNvSpPr txBox="1"/>
          <p:nvPr/>
        </p:nvSpPr>
        <p:spPr>
          <a:xfrm>
            <a:off x="1116767" y="1349196"/>
            <a:ext cx="5418944" cy="5632311"/>
          </a:xfrm>
          <a:prstGeom prst="rect">
            <a:avLst/>
          </a:prstGeom>
          <a:noFill/>
        </p:spPr>
        <p:txBody>
          <a:bodyPr wrap="square">
            <a:spAutoFit/>
          </a:bodyPr>
          <a:lstStyle/>
          <a:p>
            <a:pPr fontAlgn="base"/>
            <a:r>
              <a:rPr lang="en-US" b="1" dirty="0"/>
              <a:t>						Concepts of RDBMS</a:t>
            </a:r>
          </a:p>
          <a:p>
            <a:pPr fontAlgn="base"/>
            <a:endParaRPr lang="en-US" dirty="0"/>
          </a:p>
          <a:p>
            <a:pPr fontAlgn="base"/>
            <a:r>
              <a:rPr lang="en-US" dirty="0"/>
              <a:t>Table </a:t>
            </a:r>
          </a:p>
          <a:p>
            <a:pPr fontAlgn="base"/>
            <a:endParaRPr lang="en-US" dirty="0"/>
          </a:p>
          <a:p>
            <a:r>
              <a:rPr lang="en-US" b="1" dirty="0"/>
              <a:t>Key Characteristics of a Table</a:t>
            </a:r>
          </a:p>
          <a:p>
            <a:endParaRPr lang="en-US" b="1" dirty="0"/>
          </a:p>
          <a:p>
            <a:r>
              <a:rPr lang="en-US" b="1" dirty="0"/>
              <a:t>✔ Has a unique name</a:t>
            </a:r>
          </a:p>
          <a:p>
            <a:r>
              <a:rPr lang="en-US" dirty="0"/>
              <a:t>Each table in a database must have a unique name.</a:t>
            </a:r>
          </a:p>
          <a:p>
            <a:endParaRPr lang="en-US" dirty="0"/>
          </a:p>
          <a:p>
            <a:r>
              <a:rPr lang="en-US" b="1" dirty="0"/>
              <a:t>✔ Stores related data</a:t>
            </a:r>
          </a:p>
          <a:p>
            <a:r>
              <a:rPr lang="en-US" dirty="0"/>
              <a:t>All rows in a table represent the same type of entity.</a:t>
            </a:r>
          </a:p>
          <a:p>
            <a:endParaRPr lang="en-US" dirty="0"/>
          </a:p>
          <a:p>
            <a:r>
              <a:rPr lang="en-US" b="1" dirty="0"/>
              <a:t>✔ Defined structure</a:t>
            </a:r>
          </a:p>
          <a:p>
            <a:r>
              <a:rPr lang="en-US" dirty="0"/>
              <a:t>Columns have:</a:t>
            </a:r>
          </a:p>
          <a:p>
            <a:r>
              <a:rPr lang="en-US" dirty="0"/>
              <a:t>Names</a:t>
            </a:r>
          </a:p>
          <a:p>
            <a:r>
              <a:rPr lang="en-US" dirty="0"/>
              <a:t>Data types</a:t>
            </a:r>
          </a:p>
          <a:p>
            <a:r>
              <a:rPr lang="en-US" dirty="0"/>
              <a:t>Constraints (NOT NULL, UNIQUE, etc.)</a:t>
            </a:r>
          </a:p>
          <a:p>
            <a:pPr>
              <a:buNone/>
            </a:pPr>
            <a:endParaRPr lang="en-US" dirty="0"/>
          </a:p>
        </p:txBody>
      </p:sp>
      <p:sp>
        <p:nvSpPr>
          <p:cNvPr id="5" name="TextBox 4">
            <a:extLst>
              <a:ext uri="{FF2B5EF4-FFF2-40B4-BE49-F238E27FC236}">
                <a16:creationId xmlns:a16="http://schemas.microsoft.com/office/drawing/2014/main" id="{4304E512-CD86-FB97-BACD-7C79B62B2F80}"/>
              </a:ext>
            </a:extLst>
          </p:cNvPr>
          <p:cNvSpPr txBox="1"/>
          <p:nvPr/>
        </p:nvSpPr>
        <p:spPr>
          <a:xfrm>
            <a:off x="6783049" y="2956730"/>
            <a:ext cx="2795666" cy="2585323"/>
          </a:xfrm>
          <a:prstGeom prst="rect">
            <a:avLst/>
          </a:prstGeom>
          <a:noFill/>
        </p:spPr>
        <p:txBody>
          <a:bodyPr wrap="square">
            <a:spAutoFit/>
          </a:bodyPr>
          <a:lstStyle/>
          <a:p>
            <a:r>
              <a:rPr lang="en-US" b="1" dirty="0"/>
              <a:t>✔ Supports constraints</a:t>
            </a:r>
          </a:p>
          <a:p>
            <a:endParaRPr lang="en-US" b="1" dirty="0"/>
          </a:p>
          <a:p>
            <a:r>
              <a:rPr lang="en-US" dirty="0"/>
              <a:t>Tables enforce business rules through:</a:t>
            </a:r>
          </a:p>
          <a:p>
            <a:r>
              <a:rPr lang="en-US" dirty="0"/>
              <a:t>Primary Key</a:t>
            </a:r>
          </a:p>
          <a:p>
            <a:r>
              <a:rPr lang="en-US" dirty="0"/>
              <a:t>Foreign Key</a:t>
            </a:r>
          </a:p>
          <a:p>
            <a:r>
              <a:rPr lang="en-US" dirty="0"/>
              <a:t>Unique</a:t>
            </a:r>
          </a:p>
          <a:p>
            <a:r>
              <a:rPr lang="en-US" dirty="0"/>
              <a:t>Check</a:t>
            </a:r>
          </a:p>
          <a:p>
            <a:r>
              <a:rPr lang="en-US" dirty="0"/>
              <a:t>Default</a:t>
            </a:r>
          </a:p>
        </p:txBody>
      </p:sp>
    </p:spTree>
    <p:extLst>
      <p:ext uri="{BB962C8B-B14F-4D97-AF65-F5344CB8AC3E}">
        <p14:creationId xmlns:p14="http://schemas.microsoft.com/office/powerpoint/2010/main" val="15828932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00A6-A691-C7E2-7EE3-931901E74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64B98-CB5F-E862-BFB9-C666405B25C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DAEAEF1-A338-AA33-2FB5-54C6838BE3AB}"/>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pic>
        <p:nvPicPr>
          <p:cNvPr id="5" name="Picture 4" descr="A screenshot of a computer code">
            <a:extLst>
              <a:ext uri="{FF2B5EF4-FFF2-40B4-BE49-F238E27FC236}">
                <a16:creationId xmlns:a16="http://schemas.microsoft.com/office/drawing/2014/main" id="{ABA93D24-1CAD-5D88-548B-22C6E01D0D3B}"/>
              </a:ext>
            </a:extLst>
          </p:cNvPr>
          <p:cNvPicPr>
            <a:picLocks noChangeAspect="1"/>
          </p:cNvPicPr>
          <p:nvPr/>
        </p:nvPicPr>
        <p:blipFill>
          <a:blip r:embed="rId2"/>
          <a:stretch>
            <a:fillRect/>
          </a:stretch>
        </p:blipFill>
        <p:spPr>
          <a:xfrm>
            <a:off x="2066483" y="2030039"/>
            <a:ext cx="6417949" cy="3877216"/>
          </a:xfrm>
          <a:prstGeom prst="rect">
            <a:avLst/>
          </a:prstGeom>
        </p:spPr>
      </p:pic>
    </p:spTree>
    <p:extLst>
      <p:ext uri="{BB962C8B-B14F-4D97-AF65-F5344CB8AC3E}">
        <p14:creationId xmlns:p14="http://schemas.microsoft.com/office/powerpoint/2010/main" val="16945013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84FE6-AA34-4418-88C8-5E8201E1B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0BA12-F56E-905F-B662-539F6F9657D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D28466C-B80A-B487-390D-51AC3ECEFCDB}"/>
              </a:ext>
            </a:extLst>
          </p:cNvPr>
          <p:cNvSpPr txBox="1"/>
          <p:nvPr/>
        </p:nvSpPr>
        <p:spPr>
          <a:xfrm>
            <a:off x="2318478" y="1121974"/>
            <a:ext cx="6100996" cy="369332"/>
          </a:xfrm>
          <a:prstGeom prst="rect">
            <a:avLst/>
          </a:prstGeom>
          <a:noFill/>
        </p:spPr>
        <p:txBody>
          <a:bodyPr wrap="square">
            <a:spAutoFit/>
          </a:bodyPr>
          <a:lstStyle/>
          <a:p>
            <a:r>
              <a:rPr lang="en-US" b="1" dirty="0"/>
              <a:t>		TCL - Transaction Control Language</a:t>
            </a:r>
            <a:endParaRPr lang="en-IN" b="1" dirty="0"/>
          </a:p>
        </p:txBody>
      </p:sp>
      <p:sp>
        <p:nvSpPr>
          <p:cNvPr id="5" name="TextBox 4">
            <a:extLst>
              <a:ext uri="{FF2B5EF4-FFF2-40B4-BE49-F238E27FC236}">
                <a16:creationId xmlns:a16="http://schemas.microsoft.com/office/drawing/2014/main" id="{12C05EF2-3EBB-C8EF-CF46-061F9408A4BF}"/>
              </a:ext>
            </a:extLst>
          </p:cNvPr>
          <p:cNvSpPr txBox="1"/>
          <p:nvPr/>
        </p:nvSpPr>
        <p:spPr>
          <a:xfrm>
            <a:off x="1266669" y="2030928"/>
            <a:ext cx="7067862" cy="2031325"/>
          </a:xfrm>
          <a:prstGeom prst="rect">
            <a:avLst/>
          </a:prstGeom>
          <a:noFill/>
        </p:spPr>
        <p:txBody>
          <a:bodyPr wrap="square">
            <a:spAutoFit/>
          </a:bodyPr>
          <a:lstStyle/>
          <a:p>
            <a:pPr>
              <a:buNone/>
            </a:pPr>
            <a:r>
              <a:rPr lang="en-US" b="1" dirty="0"/>
              <a:t>7. Key Points</a:t>
            </a:r>
          </a:p>
          <a:p>
            <a:pPr>
              <a:buNone/>
            </a:pPr>
            <a:endParaRPr lang="en-US" b="1" dirty="0"/>
          </a:p>
          <a:p>
            <a:pPr>
              <a:buFont typeface="Arial" panose="020B0604020202020204" pitchFamily="34" charset="0"/>
              <a:buChar char="•"/>
            </a:pPr>
            <a:r>
              <a:rPr lang="en-US" b="1" dirty="0"/>
              <a:t>Implicit transactions:</a:t>
            </a:r>
            <a:r>
              <a:rPr lang="en-US" dirty="0"/>
              <a:t> Auto-commit every statement</a:t>
            </a:r>
          </a:p>
          <a:p>
            <a:pPr>
              <a:buFont typeface="Arial" panose="020B0604020202020204" pitchFamily="34" charset="0"/>
              <a:buChar char="•"/>
            </a:pPr>
            <a:r>
              <a:rPr lang="en-US" b="1" dirty="0"/>
              <a:t>Explicit transactions:</a:t>
            </a:r>
            <a:r>
              <a:rPr lang="en-US" dirty="0"/>
              <a:t> Start with </a:t>
            </a:r>
            <a:r>
              <a:rPr lang="en-US" dirty="0">
                <a:latin typeface="Courier New" panose="02070309020205020404" pitchFamily="49" charset="0"/>
              </a:rPr>
              <a:t>BEGIN</a:t>
            </a:r>
            <a:r>
              <a:rPr lang="en-US" dirty="0"/>
              <a:t>, end with </a:t>
            </a:r>
            <a:r>
              <a:rPr lang="en-US" dirty="0">
                <a:latin typeface="Courier New" panose="02070309020205020404" pitchFamily="49" charset="0"/>
              </a:rPr>
              <a:t>COMMIT</a:t>
            </a:r>
            <a:r>
              <a:rPr lang="en-US" dirty="0"/>
              <a:t> or </a:t>
            </a:r>
            <a:r>
              <a:rPr lang="en-US" dirty="0">
                <a:latin typeface="Courier New" panose="02070309020205020404" pitchFamily="49" charset="0"/>
              </a:rPr>
              <a:t>ROLLBACK</a:t>
            </a:r>
            <a:endParaRPr lang="en-US" dirty="0"/>
          </a:p>
          <a:p>
            <a:pPr>
              <a:buFont typeface="Arial" panose="020B0604020202020204" pitchFamily="34" charset="0"/>
              <a:buChar char="•"/>
            </a:pPr>
            <a:r>
              <a:rPr lang="en-US" b="1" dirty="0"/>
              <a:t>SAVEPOINT:</a:t>
            </a:r>
            <a:r>
              <a:rPr lang="en-US" dirty="0"/>
              <a:t> Partial rollback</a:t>
            </a:r>
          </a:p>
          <a:p>
            <a:pPr>
              <a:buFont typeface="Arial" panose="020B0604020202020204" pitchFamily="34" charset="0"/>
              <a:buChar char="•"/>
            </a:pPr>
            <a:r>
              <a:rPr lang="en-US" b="1" dirty="0"/>
              <a:t>Transaction log:</a:t>
            </a:r>
            <a:r>
              <a:rPr lang="en-US" dirty="0"/>
              <a:t> Ensures durability &amp; recovery</a:t>
            </a:r>
          </a:p>
        </p:txBody>
      </p:sp>
    </p:spTree>
    <p:extLst>
      <p:ext uri="{BB962C8B-B14F-4D97-AF65-F5344CB8AC3E}">
        <p14:creationId xmlns:p14="http://schemas.microsoft.com/office/powerpoint/2010/main" val="22496216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E4B8E-01C1-1542-5006-D776924B0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B4ABA-F53F-3E0A-6585-D9C272AFF3D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29F8FDC-9BA8-1FD8-9E4B-B60E2B5FC048}"/>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5" name="TextBox 4">
            <a:extLst>
              <a:ext uri="{FF2B5EF4-FFF2-40B4-BE49-F238E27FC236}">
                <a16:creationId xmlns:a16="http://schemas.microsoft.com/office/drawing/2014/main" id="{28ECDB8E-1B55-59B0-69E2-320BE63DF15C}"/>
              </a:ext>
            </a:extLst>
          </p:cNvPr>
          <p:cNvSpPr txBox="1"/>
          <p:nvPr/>
        </p:nvSpPr>
        <p:spPr>
          <a:xfrm>
            <a:off x="1416569" y="1851685"/>
            <a:ext cx="6932951" cy="2862322"/>
          </a:xfrm>
          <a:prstGeom prst="rect">
            <a:avLst/>
          </a:prstGeom>
          <a:noFill/>
        </p:spPr>
        <p:txBody>
          <a:bodyPr wrap="square">
            <a:spAutoFit/>
          </a:bodyPr>
          <a:lstStyle/>
          <a:p>
            <a:pPr>
              <a:buNone/>
            </a:pPr>
            <a:r>
              <a:rPr lang="en-US" b="1" dirty="0"/>
              <a:t>⭐ 1. Window Functions Overview</a:t>
            </a:r>
          </a:p>
          <a:p>
            <a:pPr>
              <a:buNone/>
            </a:pPr>
            <a:endParaRPr lang="en-US" b="1" dirty="0"/>
          </a:p>
          <a:p>
            <a:pPr>
              <a:buFont typeface="Arial" panose="020B0604020202020204" pitchFamily="34" charset="0"/>
              <a:buChar char="•"/>
            </a:pPr>
            <a:r>
              <a:rPr lang="en-US" b="1" dirty="0"/>
              <a:t>Window functions</a:t>
            </a:r>
            <a:r>
              <a:rPr lang="en-US" dirty="0"/>
              <a:t> perform calculations </a:t>
            </a:r>
            <a:r>
              <a:rPr lang="en-US" b="1" dirty="0"/>
              <a:t>across a set of rows related to the current row</a:t>
            </a:r>
            <a:r>
              <a:rPr lang="en-US" dirty="0"/>
              <a:t>, without collapsing rows like aggregate functions do.</a:t>
            </a:r>
          </a:p>
          <a:p>
            <a:pPr>
              <a:buFont typeface="Arial" panose="020B0604020202020204" pitchFamily="34" charset="0"/>
              <a:buChar char="•"/>
            </a:pPr>
            <a:r>
              <a:rPr lang="en-US" dirty="0"/>
              <a:t>They </a:t>
            </a:r>
            <a:r>
              <a:rPr lang="en-US" b="1" dirty="0"/>
              <a:t>use the </a:t>
            </a:r>
            <a:r>
              <a:rPr lang="en-US" b="1" dirty="0">
                <a:latin typeface="Courier New" panose="02070309020205020404" pitchFamily="49" charset="0"/>
              </a:rPr>
              <a:t>OVER()</a:t>
            </a:r>
            <a:r>
              <a:rPr lang="en-US" b="1" dirty="0"/>
              <a:t> clause</a:t>
            </a:r>
            <a:r>
              <a:rPr lang="en-US" dirty="0"/>
              <a:t> to define the “window” of rows.</a:t>
            </a:r>
          </a:p>
          <a:p>
            <a:pPr>
              <a:buNone/>
            </a:pPr>
            <a:r>
              <a:rPr lang="en-US" b="1" dirty="0"/>
              <a:t>Key points:</a:t>
            </a:r>
            <a:endParaRPr lang="en-US" dirty="0"/>
          </a:p>
          <a:p>
            <a:pPr>
              <a:buFont typeface="Arial" panose="020B0604020202020204" pitchFamily="34" charset="0"/>
              <a:buChar char="•"/>
            </a:pPr>
            <a:r>
              <a:rPr lang="en-US" dirty="0"/>
              <a:t>Do </a:t>
            </a:r>
            <a:r>
              <a:rPr lang="en-US" b="1" dirty="0"/>
              <a:t>not reduce</a:t>
            </a:r>
            <a:r>
              <a:rPr lang="en-US" dirty="0"/>
              <a:t> the number of rows (unlike GROUP BY)</a:t>
            </a:r>
          </a:p>
          <a:p>
            <a:pPr>
              <a:buFont typeface="Arial" panose="020B0604020202020204" pitchFamily="34" charset="0"/>
              <a:buChar char="•"/>
            </a:pPr>
            <a:r>
              <a:rPr lang="en-US" dirty="0"/>
              <a:t>Can perform </a:t>
            </a:r>
            <a:r>
              <a:rPr lang="en-US" b="1" dirty="0"/>
              <a:t>ranking, cumulative, moving, or lag/lead calculations</a:t>
            </a:r>
            <a:endParaRPr lang="en-US" dirty="0"/>
          </a:p>
        </p:txBody>
      </p:sp>
    </p:spTree>
    <p:extLst>
      <p:ext uri="{BB962C8B-B14F-4D97-AF65-F5344CB8AC3E}">
        <p14:creationId xmlns:p14="http://schemas.microsoft.com/office/powerpoint/2010/main" val="11150268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BB371-9593-5ADD-5A15-299CE33A8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4B568-3509-AC82-C1E7-207351D3DCB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9627E07C-243E-F88A-0417-299EFB66B0CD}"/>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program">
            <a:extLst>
              <a:ext uri="{FF2B5EF4-FFF2-40B4-BE49-F238E27FC236}">
                <a16:creationId xmlns:a16="http://schemas.microsoft.com/office/drawing/2014/main" id="{26353C01-AE4C-11D6-7746-1AFB015632DE}"/>
              </a:ext>
            </a:extLst>
          </p:cNvPr>
          <p:cNvPicPr>
            <a:picLocks noChangeAspect="1"/>
          </p:cNvPicPr>
          <p:nvPr/>
        </p:nvPicPr>
        <p:blipFill>
          <a:blip r:embed="rId2"/>
          <a:stretch>
            <a:fillRect/>
          </a:stretch>
        </p:blipFill>
        <p:spPr>
          <a:xfrm>
            <a:off x="1723869" y="1942474"/>
            <a:ext cx="7090347" cy="3362794"/>
          </a:xfrm>
          <a:prstGeom prst="rect">
            <a:avLst/>
          </a:prstGeom>
        </p:spPr>
      </p:pic>
    </p:spTree>
    <p:extLst>
      <p:ext uri="{BB962C8B-B14F-4D97-AF65-F5344CB8AC3E}">
        <p14:creationId xmlns:p14="http://schemas.microsoft.com/office/powerpoint/2010/main" val="283281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9E352-CF99-418A-4EC9-C0DBEFDE5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3C09C-03EC-49FC-CC9F-8DCE9382BEF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C5B59AA6-1C75-102C-B75F-E1CE7CF4C446}"/>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code">
            <a:extLst>
              <a:ext uri="{FF2B5EF4-FFF2-40B4-BE49-F238E27FC236}">
                <a16:creationId xmlns:a16="http://schemas.microsoft.com/office/drawing/2014/main" id="{5D8187B8-FF7D-8F06-E72A-64C979CEEE33}"/>
              </a:ext>
            </a:extLst>
          </p:cNvPr>
          <p:cNvPicPr>
            <a:picLocks noChangeAspect="1"/>
          </p:cNvPicPr>
          <p:nvPr/>
        </p:nvPicPr>
        <p:blipFill>
          <a:blip r:embed="rId2"/>
          <a:stretch>
            <a:fillRect/>
          </a:stretch>
        </p:blipFill>
        <p:spPr>
          <a:xfrm>
            <a:off x="2053652" y="2111705"/>
            <a:ext cx="6790545" cy="3614537"/>
          </a:xfrm>
          <a:prstGeom prst="rect">
            <a:avLst/>
          </a:prstGeom>
        </p:spPr>
      </p:pic>
    </p:spTree>
    <p:extLst>
      <p:ext uri="{BB962C8B-B14F-4D97-AF65-F5344CB8AC3E}">
        <p14:creationId xmlns:p14="http://schemas.microsoft.com/office/powerpoint/2010/main" val="18864946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638D-127E-6BD6-AC5B-2C53E7FC1D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87943-18E9-801E-ECCB-2DBD38C91BD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64A13087-A112-A427-8A7B-741B9891086B}"/>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a:extLst>
              <a:ext uri="{FF2B5EF4-FFF2-40B4-BE49-F238E27FC236}">
                <a16:creationId xmlns:a16="http://schemas.microsoft.com/office/drawing/2014/main" id="{17BB34DA-8BDE-94FD-4E96-6EB5C67BA343}"/>
              </a:ext>
            </a:extLst>
          </p:cNvPr>
          <p:cNvPicPr>
            <a:picLocks noChangeAspect="1"/>
          </p:cNvPicPr>
          <p:nvPr/>
        </p:nvPicPr>
        <p:blipFill>
          <a:blip r:embed="rId2"/>
          <a:stretch>
            <a:fillRect/>
          </a:stretch>
        </p:blipFill>
        <p:spPr>
          <a:xfrm>
            <a:off x="1170018" y="1887568"/>
            <a:ext cx="7659189" cy="4791744"/>
          </a:xfrm>
          <a:prstGeom prst="rect">
            <a:avLst/>
          </a:prstGeom>
        </p:spPr>
      </p:pic>
    </p:spTree>
    <p:extLst>
      <p:ext uri="{BB962C8B-B14F-4D97-AF65-F5344CB8AC3E}">
        <p14:creationId xmlns:p14="http://schemas.microsoft.com/office/powerpoint/2010/main" val="6337928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2C0FC-2F9B-2ECF-587A-6B9280F22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8F42C-FA4D-DDE7-5F7C-2E09177DCA7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1A03B56-CFD1-282D-5BD2-5C01ECEE36E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program">
            <a:extLst>
              <a:ext uri="{FF2B5EF4-FFF2-40B4-BE49-F238E27FC236}">
                <a16:creationId xmlns:a16="http://schemas.microsoft.com/office/drawing/2014/main" id="{716B94CC-C242-CD51-3F8B-CF53E50CE759}"/>
              </a:ext>
            </a:extLst>
          </p:cNvPr>
          <p:cNvPicPr>
            <a:picLocks noChangeAspect="1"/>
          </p:cNvPicPr>
          <p:nvPr/>
        </p:nvPicPr>
        <p:blipFill>
          <a:blip r:embed="rId2"/>
          <a:stretch>
            <a:fillRect/>
          </a:stretch>
        </p:blipFill>
        <p:spPr>
          <a:xfrm>
            <a:off x="836171" y="1845818"/>
            <a:ext cx="8202898" cy="4515480"/>
          </a:xfrm>
          <a:prstGeom prst="rect">
            <a:avLst/>
          </a:prstGeom>
        </p:spPr>
      </p:pic>
    </p:spTree>
    <p:extLst>
      <p:ext uri="{BB962C8B-B14F-4D97-AF65-F5344CB8AC3E}">
        <p14:creationId xmlns:p14="http://schemas.microsoft.com/office/powerpoint/2010/main" val="4326052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2BD96-8DC7-0468-CA4E-FFAEE5B4D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C9350-2745-C936-2946-D4DFFB79429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40CCA75E-3EB3-8484-A75E-BE3A17F260BF}"/>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program">
            <a:extLst>
              <a:ext uri="{FF2B5EF4-FFF2-40B4-BE49-F238E27FC236}">
                <a16:creationId xmlns:a16="http://schemas.microsoft.com/office/drawing/2014/main" id="{9CBEA906-08F2-1D5B-BE37-24BD72E8B1B1}"/>
              </a:ext>
            </a:extLst>
          </p:cNvPr>
          <p:cNvPicPr>
            <a:picLocks noChangeAspect="1"/>
          </p:cNvPicPr>
          <p:nvPr/>
        </p:nvPicPr>
        <p:blipFill>
          <a:blip r:embed="rId2"/>
          <a:stretch>
            <a:fillRect/>
          </a:stretch>
        </p:blipFill>
        <p:spPr>
          <a:xfrm>
            <a:off x="1633593" y="1947663"/>
            <a:ext cx="7015731" cy="3982006"/>
          </a:xfrm>
          <a:prstGeom prst="rect">
            <a:avLst/>
          </a:prstGeom>
        </p:spPr>
      </p:pic>
    </p:spTree>
    <p:extLst>
      <p:ext uri="{BB962C8B-B14F-4D97-AF65-F5344CB8AC3E}">
        <p14:creationId xmlns:p14="http://schemas.microsoft.com/office/powerpoint/2010/main" val="9239836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0E11-A5E7-B772-0762-7B1026F2F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20A85-E722-2D0A-5487-B6193647CB7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3223A1C-0658-F28A-6DB8-563891CECED6}"/>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code">
            <a:extLst>
              <a:ext uri="{FF2B5EF4-FFF2-40B4-BE49-F238E27FC236}">
                <a16:creationId xmlns:a16="http://schemas.microsoft.com/office/drawing/2014/main" id="{DC4A52DC-E06D-8E88-657E-FB85BDBFB4E4}"/>
              </a:ext>
            </a:extLst>
          </p:cNvPr>
          <p:cNvPicPr>
            <a:picLocks noChangeAspect="1"/>
          </p:cNvPicPr>
          <p:nvPr/>
        </p:nvPicPr>
        <p:blipFill>
          <a:blip r:embed="rId2"/>
          <a:stretch>
            <a:fillRect/>
          </a:stretch>
        </p:blipFill>
        <p:spPr>
          <a:xfrm>
            <a:off x="1521656" y="2335999"/>
            <a:ext cx="7217610" cy="3615096"/>
          </a:xfrm>
          <a:prstGeom prst="rect">
            <a:avLst/>
          </a:prstGeom>
        </p:spPr>
      </p:pic>
    </p:spTree>
    <p:extLst>
      <p:ext uri="{BB962C8B-B14F-4D97-AF65-F5344CB8AC3E}">
        <p14:creationId xmlns:p14="http://schemas.microsoft.com/office/powerpoint/2010/main" val="6011170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A463-5CCF-E3E4-8198-01A96AEEE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665E2-EB41-E4EF-AD63-62E5C2D9876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4DA94EBA-1ED1-1145-1284-32F1BCCE5799}"/>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computer code">
            <a:extLst>
              <a:ext uri="{FF2B5EF4-FFF2-40B4-BE49-F238E27FC236}">
                <a16:creationId xmlns:a16="http://schemas.microsoft.com/office/drawing/2014/main" id="{469E4181-36FE-9EDE-18C9-1F5372ACBF06}"/>
              </a:ext>
            </a:extLst>
          </p:cNvPr>
          <p:cNvPicPr>
            <a:picLocks noChangeAspect="1"/>
          </p:cNvPicPr>
          <p:nvPr/>
        </p:nvPicPr>
        <p:blipFill>
          <a:blip r:embed="rId2"/>
          <a:stretch>
            <a:fillRect/>
          </a:stretch>
        </p:blipFill>
        <p:spPr>
          <a:xfrm>
            <a:off x="1440831" y="2347626"/>
            <a:ext cx="8497648" cy="2972215"/>
          </a:xfrm>
          <a:prstGeom prst="rect">
            <a:avLst/>
          </a:prstGeom>
        </p:spPr>
      </p:pic>
    </p:spTree>
    <p:extLst>
      <p:ext uri="{BB962C8B-B14F-4D97-AF65-F5344CB8AC3E}">
        <p14:creationId xmlns:p14="http://schemas.microsoft.com/office/powerpoint/2010/main" val="409667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51B1-92CF-C2CC-F6C4-FC49E1E00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A722B-BC68-CCBE-0BE0-65327BC1C0DC}"/>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90A6500-A295-6341-FC91-3A9AE84A0409}"/>
              </a:ext>
            </a:extLst>
          </p:cNvPr>
          <p:cNvSpPr txBox="1"/>
          <p:nvPr/>
        </p:nvSpPr>
        <p:spPr>
          <a:xfrm>
            <a:off x="1491520" y="1559058"/>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F7663033-7204-4AF6-A0A4-3145D6DC54A4}"/>
              </a:ext>
            </a:extLst>
          </p:cNvPr>
          <p:cNvSpPr txBox="1"/>
          <p:nvPr/>
        </p:nvSpPr>
        <p:spPr>
          <a:xfrm>
            <a:off x="1071796" y="2132272"/>
            <a:ext cx="6100996" cy="2308324"/>
          </a:xfrm>
          <a:prstGeom prst="rect">
            <a:avLst/>
          </a:prstGeom>
          <a:noFill/>
        </p:spPr>
        <p:txBody>
          <a:bodyPr wrap="square">
            <a:spAutoFit/>
          </a:bodyPr>
          <a:lstStyle/>
          <a:p>
            <a:pPr>
              <a:buNone/>
            </a:pPr>
            <a:r>
              <a:rPr lang="en-US" b="1" dirty="0"/>
              <a:t>Importance of Tables in RDBMS</a:t>
            </a:r>
          </a:p>
          <a:p>
            <a:pPr>
              <a:buNone/>
            </a:pPr>
            <a:endParaRPr lang="en-US" b="1" dirty="0"/>
          </a:p>
          <a:p>
            <a:pPr>
              <a:buNone/>
            </a:pPr>
            <a:r>
              <a:rPr lang="en-US" dirty="0"/>
              <a:t>Tables allow:</a:t>
            </a:r>
          </a:p>
          <a:p>
            <a:pPr>
              <a:buFont typeface="Arial" panose="020B0604020202020204" pitchFamily="34" charset="0"/>
              <a:buChar char="•"/>
            </a:pPr>
            <a:r>
              <a:rPr lang="en-US" dirty="0"/>
              <a:t>Organized data storage</a:t>
            </a:r>
          </a:p>
          <a:p>
            <a:pPr>
              <a:buFont typeface="Arial" panose="020B0604020202020204" pitchFamily="34" charset="0"/>
              <a:buChar char="•"/>
            </a:pPr>
            <a:r>
              <a:rPr lang="en-US" dirty="0"/>
              <a:t>Easy retrieval and searching</a:t>
            </a:r>
          </a:p>
          <a:p>
            <a:pPr>
              <a:buFont typeface="Arial" panose="020B0604020202020204" pitchFamily="34" charset="0"/>
              <a:buChar char="•"/>
            </a:pPr>
            <a:r>
              <a:rPr lang="en-US" dirty="0"/>
              <a:t>Enforcing relationships</a:t>
            </a:r>
          </a:p>
          <a:p>
            <a:pPr>
              <a:buFont typeface="Arial" panose="020B0604020202020204" pitchFamily="34" charset="0"/>
              <a:buChar char="•"/>
            </a:pPr>
            <a:r>
              <a:rPr lang="en-US" dirty="0"/>
              <a:t>Ensuring data integrity</a:t>
            </a:r>
          </a:p>
          <a:p>
            <a:pPr>
              <a:buFont typeface="Arial" panose="020B0604020202020204" pitchFamily="34" charset="0"/>
              <a:buChar char="•"/>
            </a:pPr>
            <a:r>
              <a:rPr lang="en-US" dirty="0"/>
              <a:t>Supporting business logic</a:t>
            </a:r>
          </a:p>
        </p:txBody>
      </p:sp>
    </p:spTree>
    <p:extLst>
      <p:ext uri="{BB962C8B-B14F-4D97-AF65-F5344CB8AC3E}">
        <p14:creationId xmlns:p14="http://schemas.microsoft.com/office/powerpoint/2010/main" val="39604296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4FA20-F8FD-801E-2FC3-F8A8630C6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A88B8-5FE4-D1A2-2727-E7098990803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D5CC2B29-3F02-35A6-5FEA-8AE893521AA2}"/>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7" name="Picture 6" descr="A screenshot of a computer">
            <a:extLst>
              <a:ext uri="{FF2B5EF4-FFF2-40B4-BE49-F238E27FC236}">
                <a16:creationId xmlns:a16="http://schemas.microsoft.com/office/drawing/2014/main" id="{471A6885-2799-92E6-853C-06B2D47CF582}"/>
              </a:ext>
            </a:extLst>
          </p:cNvPr>
          <p:cNvPicPr>
            <a:picLocks noChangeAspect="1"/>
          </p:cNvPicPr>
          <p:nvPr/>
        </p:nvPicPr>
        <p:blipFill>
          <a:blip r:embed="rId2"/>
          <a:stretch>
            <a:fillRect/>
          </a:stretch>
        </p:blipFill>
        <p:spPr>
          <a:xfrm>
            <a:off x="1715976" y="1925807"/>
            <a:ext cx="7233151" cy="3905795"/>
          </a:xfrm>
          <a:prstGeom prst="rect">
            <a:avLst/>
          </a:prstGeom>
        </p:spPr>
      </p:pic>
    </p:spTree>
    <p:extLst>
      <p:ext uri="{BB962C8B-B14F-4D97-AF65-F5344CB8AC3E}">
        <p14:creationId xmlns:p14="http://schemas.microsoft.com/office/powerpoint/2010/main" val="313548685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251F4-E081-161E-68B3-7A9D9CA2C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995BD-4525-FFD4-4BB7-5BE4808D3D3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F5D2F3A-895A-9874-20B5-371974352E57}"/>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5" name="TextBox 4">
            <a:extLst>
              <a:ext uri="{FF2B5EF4-FFF2-40B4-BE49-F238E27FC236}">
                <a16:creationId xmlns:a16="http://schemas.microsoft.com/office/drawing/2014/main" id="{2198B29D-8137-ABC4-9C3E-BC695E5BEA76}"/>
              </a:ext>
            </a:extLst>
          </p:cNvPr>
          <p:cNvSpPr txBox="1"/>
          <p:nvPr/>
        </p:nvSpPr>
        <p:spPr>
          <a:xfrm>
            <a:off x="1131756" y="1963792"/>
            <a:ext cx="6917961" cy="2585323"/>
          </a:xfrm>
          <a:prstGeom prst="rect">
            <a:avLst/>
          </a:prstGeom>
          <a:noFill/>
        </p:spPr>
        <p:txBody>
          <a:bodyPr wrap="square">
            <a:spAutoFit/>
          </a:bodyPr>
          <a:lstStyle/>
          <a:p>
            <a:pPr>
              <a:buNone/>
            </a:pPr>
            <a:r>
              <a:rPr lang="en-US" b="1" dirty="0"/>
              <a:t>⭐ 1. What is Performance Tuning in RDBMS?</a:t>
            </a:r>
          </a:p>
          <a:p>
            <a:pPr>
              <a:buNone/>
            </a:pPr>
            <a:endParaRPr lang="en-US" b="1" dirty="0"/>
          </a:p>
          <a:p>
            <a:pPr>
              <a:buNone/>
            </a:pPr>
            <a:r>
              <a:rPr lang="en-US" b="1" dirty="0"/>
              <a:t>Performance tuning</a:t>
            </a:r>
            <a:r>
              <a:rPr lang="en-US" dirty="0"/>
              <a:t> is the process of improving the efficiency of </a:t>
            </a:r>
            <a:r>
              <a:rPr lang="en-US" b="1" dirty="0"/>
              <a:t>SQL queries and database operations</a:t>
            </a:r>
            <a:r>
              <a:rPr lang="en-US" dirty="0"/>
              <a:t> to ensure fast response time and optimal resource usage.</a:t>
            </a:r>
          </a:p>
          <a:p>
            <a:pPr>
              <a:buNone/>
            </a:pPr>
            <a:r>
              <a:rPr lang="en-US" b="1" dirty="0"/>
              <a:t>Goals:</a:t>
            </a:r>
            <a:endParaRPr lang="en-US" dirty="0"/>
          </a:p>
          <a:p>
            <a:pPr>
              <a:buFont typeface="Arial" panose="020B0604020202020204" pitchFamily="34" charset="0"/>
              <a:buChar char="•"/>
            </a:pPr>
            <a:r>
              <a:rPr lang="en-US" dirty="0"/>
              <a:t>Reduce query execution time</a:t>
            </a:r>
          </a:p>
          <a:p>
            <a:pPr>
              <a:buFont typeface="Arial" panose="020B0604020202020204" pitchFamily="34" charset="0"/>
              <a:buChar char="•"/>
            </a:pPr>
            <a:r>
              <a:rPr lang="en-US" dirty="0"/>
              <a:t>Reduce CPU, memory, and I/O usage</a:t>
            </a:r>
          </a:p>
          <a:p>
            <a:pPr>
              <a:buFont typeface="Arial" panose="020B0604020202020204" pitchFamily="34" charset="0"/>
              <a:buChar char="•"/>
            </a:pPr>
            <a:r>
              <a:rPr lang="en-US" dirty="0"/>
              <a:t>Ensure scalability for large datasets</a:t>
            </a:r>
          </a:p>
        </p:txBody>
      </p:sp>
    </p:spTree>
    <p:extLst>
      <p:ext uri="{BB962C8B-B14F-4D97-AF65-F5344CB8AC3E}">
        <p14:creationId xmlns:p14="http://schemas.microsoft.com/office/powerpoint/2010/main" val="16972289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D5FF5-B65A-1E1A-D3EB-06A9C7EA6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28F1D-5747-13FD-2C40-ED44404C9F8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283B4F5E-3276-CDF7-C482-1FF27D60A02E}"/>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5" name="TextBox 4">
            <a:extLst>
              <a:ext uri="{FF2B5EF4-FFF2-40B4-BE49-F238E27FC236}">
                <a16:creationId xmlns:a16="http://schemas.microsoft.com/office/drawing/2014/main" id="{9989F4AC-57E3-50A7-4B9D-81DFFBB2D619}"/>
              </a:ext>
            </a:extLst>
          </p:cNvPr>
          <p:cNvSpPr txBox="1"/>
          <p:nvPr/>
        </p:nvSpPr>
        <p:spPr>
          <a:xfrm>
            <a:off x="1071795" y="1708321"/>
            <a:ext cx="7637489" cy="1200329"/>
          </a:xfrm>
          <a:prstGeom prst="rect">
            <a:avLst/>
          </a:prstGeom>
          <a:noFill/>
        </p:spPr>
        <p:txBody>
          <a:bodyPr wrap="square">
            <a:spAutoFit/>
          </a:bodyPr>
          <a:lstStyle/>
          <a:p>
            <a:pPr>
              <a:buNone/>
            </a:pPr>
            <a:r>
              <a:rPr lang="en-US" b="1" dirty="0"/>
              <a:t>⭐ 2. Indexing Strategies and Types</a:t>
            </a:r>
          </a:p>
          <a:p>
            <a:pPr>
              <a:buNone/>
            </a:pPr>
            <a:endParaRPr lang="en-US" b="1" dirty="0"/>
          </a:p>
          <a:p>
            <a:pPr>
              <a:buNone/>
            </a:pPr>
            <a:r>
              <a:rPr lang="en-US" dirty="0"/>
              <a:t>Indexes improve </a:t>
            </a:r>
            <a:r>
              <a:rPr lang="en-US" b="1" dirty="0"/>
              <a:t>query performance</a:t>
            </a:r>
            <a:r>
              <a:rPr lang="en-US" dirty="0"/>
              <a:t> by allowing the database to locate rows quickly instead of scanning the entire table.</a:t>
            </a:r>
          </a:p>
        </p:txBody>
      </p:sp>
    </p:spTree>
    <p:extLst>
      <p:ext uri="{BB962C8B-B14F-4D97-AF65-F5344CB8AC3E}">
        <p14:creationId xmlns:p14="http://schemas.microsoft.com/office/powerpoint/2010/main" val="3946625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17F2C-FF85-6853-A4AD-DC396307F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7D0A3-A4C8-B5F3-6637-1BE08A83F59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BF557BC-E126-C362-5C3E-ADCD4F4B7F11}"/>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5" name="Picture 4" descr="A screenshot of a list of information">
            <a:extLst>
              <a:ext uri="{FF2B5EF4-FFF2-40B4-BE49-F238E27FC236}">
                <a16:creationId xmlns:a16="http://schemas.microsoft.com/office/drawing/2014/main" id="{BDF0026A-0A48-7ED0-8842-757AF9D54242}"/>
              </a:ext>
            </a:extLst>
          </p:cNvPr>
          <p:cNvPicPr>
            <a:picLocks noChangeAspect="1"/>
          </p:cNvPicPr>
          <p:nvPr/>
        </p:nvPicPr>
        <p:blipFill>
          <a:blip r:embed="rId2"/>
          <a:stretch>
            <a:fillRect/>
          </a:stretch>
        </p:blipFill>
        <p:spPr>
          <a:xfrm>
            <a:off x="1132329" y="1953968"/>
            <a:ext cx="8596287" cy="4239217"/>
          </a:xfrm>
          <a:prstGeom prst="rect">
            <a:avLst/>
          </a:prstGeom>
        </p:spPr>
      </p:pic>
    </p:spTree>
    <p:extLst>
      <p:ext uri="{BB962C8B-B14F-4D97-AF65-F5344CB8AC3E}">
        <p14:creationId xmlns:p14="http://schemas.microsoft.com/office/powerpoint/2010/main" val="17808082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F9FDC-28A1-EB44-2581-A90AAE47A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85DFF-1F72-B7D3-C87F-0B98E09ED9F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5" name="Picture 4" descr="A screenshot of a computer code">
            <a:extLst>
              <a:ext uri="{FF2B5EF4-FFF2-40B4-BE49-F238E27FC236}">
                <a16:creationId xmlns:a16="http://schemas.microsoft.com/office/drawing/2014/main" id="{5A91B6F7-0B25-2E83-DAAB-BE5BCD1D739B}"/>
              </a:ext>
            </a:extLst>
          </p:cNvPr>
          <p:cNvPicPr>
            <a:picLocks noChangeAspect="1"/>
          </p:cNvPicPr>
          <p:nvPr/>
        </p:nvPicPr>
        <p:blipFill>
          <a:blip r:embed="rId2"/>
          <a:stretch>
            <a:fillRect/>
          </a:stretch>
        </p:blipFill>
        <p:spPr>
          <a:xfrm>
            <a:off x="452309" y="1711592"/>
            <a:ext cx="5201376" cy="2505425"/>
          </a:xfrm>
          <a:prstGeom prst="rect">
            <a:avLst/>
          </a:prstGeom>
        </p:spPr>
      </p:pic>
      <p:sp>
        <p:nvSpPr>
          <p:cNvPr id="6" name="TextBox 5">
            <a:extLst>
              <a:ext uri="{FF2B5EF4-FFF2-40B4-BE49-F238E27FC236}">
                <a16:creationId xmlns:a16="http://schemas.microsoft.com/office/drawing/2014/main" id="{086FDA03-8725-6B36-B677-DEBCBE40E2A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Tree>
    <p:extLst>
      <p:ext uri="{BB962C8B-B14F-4D97-AF65-F5344CB8AC3E}">
        <p14:creationId xmlns:p14="http://schemas.microsoft.com/office/powerpoint/2010/main" val="20975886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30A30-2369-F53E-CC96-8084055F5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A25BA-815B-B69B-24ED-3B72BEE8EBB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5" name="TextBox 4">
            <a:extLst>
              <a:ext uri="{FF2B5EF4-FFF2-40B4-BE49-F238E27FC236}">
                <a16:creationId xmlns:a16="http://schemas.microsoft.com/office/drawing/2014/main" id="{1E6D3F77-4364-3745-74B0-4CB8363A560B}"/>
              </a:ext>
            </a:extLst>
          </p:cNvPr>
          <p:cNvSpPr txBox="1"/>
          <p:nvPr/>
        </p:nvSpPr>
        <p:spPr>
          <a:xfrm>
            <a:off x="1356609" y="1945852"/>
            <a:ext cx="6100996" cy="3970318"/>
          </a:xfrm>
          <a:prstGeom prst="rect">
            <a:avLst/>
          </a:prstGeom>
          <a:noFill/>
        </p:spPr>
        <p:txBody>
          <a:bodyPr wrap="square">
            <a:spAutoFit/>
          </a:bodyPr>
          <a:lstStyle/>
          <a:p>
            <a:pPr>
              <a:buNone/>
            </a:pPr>
            <a:r>
              <a:rPr lang="en-US" b="1" dirty="0"/>
              <a:t>⭐ 3. Query Performance Analysis</a:t>
            </a:r>
          </a:p>
          <a:p>
            <a:pPr>
              <a:buNone/>
            </a:pPr>
            <a:endParaRPr lang="en-US" b="1" dirty="0"/>
          </a:p>
          <a:p>
            <a:pPr>
              <a:buNone/>
            </a:pPr>
            <a:r>
              <a:rPr lang="en-US" b="1" dirty="0"/>
              <a:t>Steps to analyze and improve query performance:</a:t>
            </a:r>
            <a:endParaRPr lang="en-US" dirty="0"/>
          </a:p>
          <a:p>
            <a:pPr>
              <a:buFont typeface="+mj-lt"/>
              <a:buAutoNum type="arabicPeriod"/>
            </a:pPr>
            <a:r>
              <a:rPr lang="en-US" b="1" dirty="0"/>
              <a:t>Identify slow queries</a:t>
            </a:r>
            <a:endParaRPr lang="en-US" dirty="0"/>
          </a:p>
          <a:p>
            <a:pPr marL="742950" lvl="1" indent="-285750">
              <a:buFont typeface="+mj-lt"/>
              <a:buAutoNum type="arabicPeriod"/>
            </a:pPr>
            <a:r>
              <a:rPr lang="en-US" dirty="0"/>
              <a:t>Use </a:t>
            </a:r>
            <a:r>
              <a:rPr lang="en-US" b="1" dirty="0"/>
              <a:t>DB logs</a:t>
            </a:r>
            <a:r>
              <a:rPr lang="en-US" dirty="0"/>
              <a:t>, </a:t>
            </a:r>
            <a:r>
              <a:rPr lang="en-US" dirty="0">
                <a:latin typeface="Courier New" panose="02070309020205020404" pitchFamily="49" charset="0"/>
              </a:rPr>
              <a:t>SHOW FULL PROCESSLIST</a:t>
            </a:r>
            <a:r>
              <a:rPr lang="en-US" dirty="0"/>
              <a:t> (MySQL), or </a:t>
            </a:r>
            <a:r>
              <a:rPr lang="en-US" b="1" dirty="0"/>
              <a:t>SQL Server Query Store</a:t>
            </a:r>
            <a:endParaRPr lang="en-US" dirty="0"/>
          </a:p>
          <a:p>
            <a:pPr>
              <a:buFont typeface="+mj-lt"/>
              <a:buAutoNum type="arabicPeriod"/>
            </a:pPr>
            <a:r>
              <a:rPr lang="en-US" b="1" dirty="0"/>
              <a:t>Check execution time</a:t>
            </a:r>
            <a:endParaRPr lang="en-US" dirty="0"/>
          </a:p>
          <a:p>
            <a:pPr marL="742950" lvl="1" indent="-285750">
              <a:buFont typeface="+mj-lt"/>
              <a:buAutoNum type="arabicPeriod"/>
            </a:pPr>
            <a:r>
              <a:rPr lang="en-US" dirty="0"/>
              <a:t>Compare before and after changes</a:t>
            </a:r>
          </a:p>
          <a:p>
            <a:pPr>
              <a:buFont typeface="+mj-lt"/>
              <a:buAutoNum type="arabicPeriod"/>
            </a:pPr>
            <a:r>
              <a:rPr lang="en-US" b="1" dirty="0"/>
              <a:t>Look for common performance issues</a:t>
            </a:r>
            <a:r>
              <a:rPr lang="en-US" dirty="0"/>
              <a:t>:</a:t>
            </a:r>
          </a:p>
          <a:p>
            <a:pPr marL="742950" lvl="1" indent="-285750">
              <a:buFont typeface="+mj-lt"/>
              <a:buAutoNum type="arabicPeriod"/>
            </a:pPr>
            <a:r>
              <a:rPr lang="en-US" dirty="0"/>
              <a:t>Full table scans instead of index usage</a:t>
            </a:r>
          </a:p>
          <a:p>
            <a:pPr marL="742950" lvl="1" indent="-285750">
              <a:buFont typeface="+mj-lt"/>
              <a:buAutoNum type="arabicPeriod"/>
            </a:pPr>
            <a:r>
              <a:rPr lang="en-US" dirty="0"/>
              <a:t>Large joins without indexes</a:t>
            </a:r>
          </a:p>
          <a:p>
            <a:pPr marL="742950" lvl="1" indent="-285750">
              <a:buFont typeface="+mj-lt"/>
              <a:buAutoNum type="arabicPeriod"/>
            </a:pPr>
            <a:r>
              <a:rPr lang="en-US" dirty="0"/>
              <a:t>Excessive sorting or aggregation</a:t>
            </a:r>
          </a:p>
          <a:p>
            <a:pPr marL="742950" lvl="1" indent="-285750">
              <a:buFont typeface="+mj-lt"/>
              <a:buAutoNum type="arabicPeriod"/>
            </a:pPr>
            <a:r>
              <a:rPr lang="en-US" dirty="0"/>
              <a:t>Functions on indexed columns (prevents index usage)</a:t>
            </a:r>
          </a:p>
        </p:txBody>
      </p:sp>
      <p:sp>
        <p:nvSpPr>
          <p:cNvPr id="6" name="TextBox 5">
            <a:extLst>
              <a:ext uri="{FF2B5EF4-FFF2-40B4-BE49-F238E27FC236}">
                <a16:creationId xmlns:a16="http://schemas.microsoft.com/office/drawing/2014/main" id="{DBF940AF-9DD8-D1EE-603E-3415E2C736E8}"/>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Tree>
    <p:extLst>
      <p:ext uri="{BB962C8B-B14F-4D97-AF65-F5344CB8AC3E}">
        <p14:creationId xmlns:p14="http://schemas.microsoft.com/office/powerpoint/2010/main" val="23537065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AFFE4-136E-236E-D197-9C14A0A54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9CE84-E4A1-2E0B-6372-98702CEB7C7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59FD165D-B2FC-0E92-4B6B-B54DFDCE050A}"/>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6" name="Picture 5" descr="A screenshot of a computer">
            <a:extLst>
              <a:ext uri="{FF2B5EF4-FFF2-40B4-BE49-F238E27FC236}">
                <a16:creationId xmlns:a16="http://schemas.microsoft.com/office/drawing/2014/main" id="{230B5FFF-A6FA-7A82-2566-7BCA02EC48A1}"/>
              </a:ext>
            </a:extLst>
          </p:cNvPr>
          <p:cNvPicPr>
            <a:picLocks noChangeAspect="1"/>
          </p:cNvPicPr>
          <p:nvPr/>
        </p:nvPicPr>
        <p:blipFill>
          <a:blip r:embed="rId2"/>
          <a:stretch>
            <a:fillRect/>
          </a:stretch>
        </p:blipFill>
        <p:spPr>
          <a:xfrm>
            <a:off x="499664" y="1634971"/>
            <a:ext cx="5706271" cy="4067743"/>
          </a:xfrm>
          <a:prstGeom prst="rect">
            <a:avLst/>
          </a:prstGeom>
        </p:spPr>
      </p:pic>
      <p:sp>
        <p:nvSpPr>
          <p:cNvPr id="8" name="TextBox 7">
            <a:extLst>
              <a:ext uri="{FF2B5EF4-FFF2-40B4-BE49-F238E27FC236}">
                <a16:creationId xmlns:a16="http://schemas.microsoft.com/office/drawing/2014/main" id="{155EE116-3016-3981-162E-8B4B1DD872BE}"/>
              </a:ext>
            </a:extLst>
          </p:cNvPr>
          <p:cNvSpPr txBox="1"/>
          <p:nvPr/>
        </p:nvSpPr>
        <p:spPr>
          <a:xfrm>
            <a:off x="6655633" y="1839644"/>
            <a:ext cx="2848132" cy="3139321"/>
          </a:xfrm>
          <a:prstGeom prst="rect">
            <a:avLst/>
          </a:prstGeom>
          <a:noFill/>
        </p:spPr>
        <p:txBody>
          <a:bodyPr wrap="square">
            <a:spAutoFit/>
          </a:bodyPr>
          <a:lstStyle/>
          <a:p>
            <a:pPr>
              <a:buNone/>
            </a:pPr>
            <a:r>
              <a:rPr lang="en-US" b="1" dirty="0"/>
              <a:t>Key parts of execution plan:</a:t>
            </a:r>
            <a:endParaRPr lang="en-US" dirty="0"/>
          </a:p>
          <a:p>
            <a:pPr>
              <a:buFont typeface="Arial" panose="020B0604020202020204" pitchFamily="34" charset="0"/>
              <a:buChar char="•"/>
            </a:pPr>
            <a:r>
              <a:rPr lang="en-US" b="1" dirty="0"/>
              <a:t>Seq Scan / Table Scan:</a:t>
            </a:r>
            <a:r>
              <a:rPr lang="en-US" dirty="0"/>
              <a:t> Full table scan (slow)</a:t>
            </a:r>
          </a:p>
          <a:p>
            <a:pPr>
              <a:buFont typeface="Arial" panose="020B0604020202020204" pitchFamily="34" charset="0"/>
              <a:buChar char="•"/>
            </a:pPr>
            <a:r>
              <a:rPr lang="en-US" b="1" dirty="0"/>
              <a:t>Index Scan / Index Seek:</a:t>
            </a:r>
            <a:r>
              <a:rPr lang="en-US" dirty="0"/>
              <a:t> Uses index (fast)</a:t>
            </a:r>
          </a:p>
          <a:p>
            <a:pPr>
              <a:buFont typeface="Arial" panose="020B0604020202020204" pitchFamily="34" charset="0"/>
              <a:buChar char="•"/>
            </a:pPr>
            <a:r>
              <a:rPr lang="en-US" b="1" dirty="0"/>
              <a:t>Nested Loop / Hash Join:</a:t>
            </a:r>
            <a:r>
              <a:rPr lang="en-US" dirty="0"/>
              <a:t> How joins are executed</a:t>
            </a:r>
          </a:p>
          <a:p>
            <a:pPr>
              <a:buFont typeface="Arial" panose="020B0604020202020204" pitchFamily="34" charset="0"/>
              <a:buChar char="•"/>
            </a:pPr>
            <a:r>
              <a:rPr lang="en-US" b="1" dirty="0"/>
              <a:t>Estimated Rows:</a:t>
            </a:r>
            <a:r>
              <a:rPr lang="en-US" dirty="0"/>
              <a:t> Helps identify inefficiencies</a:t>
            </a:r>
          </a:p>
        </p:txBody>
      </p:sp>
    </p:spTree>
    <p:extLst>
      <p:ext uri="{BB962C8B-B14F-4D97-AF65-F5344CB8AC3E}">
        <p14:creationId xmlns:p14="http://schemas.microsoft.com/office/powerpoint/2010/main" val="23624150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72D7C-37FF-664A-9942-175CEEFDF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F8AFB-D136-A81F-DCDF-002C277D41D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4C3DC6BE-7D08-901B-7E96-C213C66DA462}"/>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pic>
        <p:nvPicPr>
          <p:cNvPr id="6" name="Picture 5" descr="A screenshot of a computer&#10;&#10;AI-generated content may be incorrect.">
            <a:extLst>
              <a:ext uri="{FF2B5EF4-FFF2-40B4-BE49-F238E27FC236}">
                <a16:creationId xmlns:a16="http://schemas.microsoft.com/office/drawing/2014/main" id="{764310D0-A8AB-0330-B30F-F44287157994}"/>
              </a:ext>
            </a:extLst>
          </p:cNvPr>
          <p:cNvPicPr>
            <a:picLocks noChangeAspect="1"/>
          </p:cNvPicPr>
          <p:nvPr/>
        </p:nvPicPr>
        <p:blipFill>
          <a:blip r:embed="rId2"/>
          <a:stretch>
            <a:fillRect/>
          </a:stretch>
        </p:blipFill>
        <p:spPr>
          <a:xfrm>
            <a:off x="2508070" y="1936451"/>
            <a:ext cx="6306430" cy="3524742"/>
          </a:xfrm>
          <a:prstGeom prst="rect">
            <a:avLst/>
          </a:prstGeom>
        </p:spPr>
      </p:pic>
    </p:spTree>
    <p:extLst>
      <p:ext uri="{BB962C8B-B14F-4D97-AF65-F5344CB8AC3E}">
        <p14:creationId xmlns:p14="http://schemas.microsoft.com/office/powerpoint/2010/main" val="2674364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D037-C462-5A34-F50D-99ACE2D05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25C06-3046-D019-6AC0-188CC61A443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7" name="Picture 6" descr="A screenshot of a computer">
            <a:extLst>
              <a:ext uri="{FF2B5EF4-FFF2-40B4-BE49-F238E27FC236}">
                <a16:creationId xmlns:a16="http://schemas.microsoft.com/office/drawing/2014/main" id="{4586925B-8430-744C-CB23-20EB42F44104}"/>
              </a:ext>
            </a:extLst>
          </p:cNvPr>
          <p:cNvPicPr>
            <a:picLocks noChangeAspect="1"/>
          </p:cNvPicPr>
          <p:nvPr/>
        </p:nvPicPr>
        <p:blipFill>
          <a:blip r:embed="rId2"/>
          <a:stretch>
            <a:fillRect/>
          </a:stretch>
        </p:blipFill>
        <p:spPr>
          <a:xfrm>
            <a:off x="2660074" y="1867793"/>
            <a:ext cx="6392167" cy="1743318"/>
          </a:xfrm>
          <a:prstGeom prst="rect">
            <a:avLst/>
          </a:prstGeom>
        </p:spPr>
      </p:pic>
      <p:sp>
        <p:nvSpPr>
          <p:cNvPr id="8" name="TextBox 7">
            <a:extLst>
              <a:ext uri="{FF2B5EF4-FFF2-40B4-BE49-F238E27FC236}">
                <a16:creationId xmlns:a16="http://schemas.microsoft.com/office/drawing/2014/main" id="{0BBD92BB-0516-64DC-8B82-C2DB40AED863}"/>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Tree>
    <p:extLst>
      <p:ext uri="{BB962C8B-B14F-4D97-AF65-F5344CB8AC3E}">
        <p14:creationId xmlns:p14="http://schemas.microsoft.com/office/powerpoint/2010/main" val="31106725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CC5FF-F2DE-B1DC-E67C-81838CF09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BA7CD1-4C58-C27F-6F45-5D64571EB2A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5" name="TextBox 4">
            <a:extLst>
              <a:ext uri="{FF2B5EF4-FFF2-40B4-BE49-F238E27FC236}">
                <a16:creationId xmlns:a16="http://schemas.microsoft.com/office/drawing/2014/main" id="{C69B454C-C163-8280-AA72-9657CF91A229}"/>
              </a:ext>
            </a:extLst>
          </p:cNvPr>
          <p:cNvSpPr txBox="1"/>
          <p:nvPr/>
        </p:nvSpPr>
        <p:spPr>
          <a:xfrm>
            <a:off x="1731364" y="1840282"/>
            <a:ext cx="6100996" cy="2862322"/>
          </a:xfrm>
          <a:prstGeom prst="rect">
            <a:avLst/>
          </a:prstGeom>
          <a:noFill/>
        </p:spPr>
        <p:txBody>
          <a:bodyPr wrap="square">
            <a:spAutoFit/>
          </a:bodyPr>
          <a:lstStyle/>
          <a:p>
            <a:pPr>
              <a:buNone/>
            </a:pPr>
            <a:r>
              <a:rPr lang="en-US" b="1" dirty="0"/>
              <a:t>⭐ 6. Best Practices for Query Optimization</a:t>
            </a:r>
          </a:p>
          <a:p>
            <a:pPr>
              <a:buNone/>
            </a:pPr>
            <a:endParaRPr lang="en-US" b="1" dirty="0"/>
          </a:p>
          <a:p>
            <a:pPr>
              <a:buFont typeface="+mj-lt"/>
              <a:buAutoNum type="arabicPeriod"/>
            </a:pPr>
            <a:r>
              <a:rPr lang="en-US" dirty="0"/>
              <a:t>Use </a:t>
            </a:r>
            <a:r>
              <a:rPr lang="en-US" b="1" dirty="0"/>
              <a:t>indexes</a:t>
            </a:r>
            <a:r>
              <a:rPr lang="en-US" dirty="0"/>
              <a:t> on frequently searched columns</a:t>
            </a:r>
          </a:p>
          <a:p>
            <a:pPr>
              <a:buFont typeface="+mj-lt"/>
              <a:buAutoNum type="arabicPeriod"/>
            </a:pPr>
            <a:r>
              <a:rPr lang="en-US" dirty="0"/>
              <a:t>Avoid **SELECT ***; select only required columns</a:t>
            </a:r>
          </a:p>
          <a:p>
            <a:pPr>
              <a:buFont typeface="+mj-lt"/>
              <a:buAutoNum type="arabicPeriod"/>
            </a:pPr>
            <a:r>
              <a:rPr lang="en-US" dirty="0"/>
              <a:t>Avoid functions on indexed columns in WHERE clause</a:t>
            </a:r>
          </a:p>
          <a:p>
            <a:pPr>
              <a:buFont typeface="+mj-lt"/>
              <a:buAutoNum type="arabicPeriod"/>
            </a:pPr>
            <a:r>
              <a:rPr lang="en-US" dirty="0"/>
              <a:t>Use </a:t>
            </a:r>
            <a:r>
              <a:rPr lang="en-US" b="1" dirty="0"/>
              <a:t>JOINs efficiently</a:t>
            </a:r>
            <a:r>
              <a:rPr lang="en-US" dirty="0"/>
              <a:t>; avoid unnecessary subqueries</a:t>
            </a:r>
          </a:p>
          <a:p>
            <a:pPr>
              <a:buFont typeface="+mj-lt"/>
              <a:buAutoNum type="arabicPeriod"/>
            </a:pPr>
            <a:r>
              <a:rPr lang="en-US" dirty="0"/>
              <a:t>Use </a:t>
            </a:r>
            <a:r>
              <a:rPr lang="en-US" b="1" dirty="0"/>
              <a:t>EXISTS</a:t>
            </a:r>
            <a:r>
              <a:rPr lang="en-US" dirty="0"/>
              <a:t> instead of </a:t>
            </a:r>
            <a:r>
              <a:rPr lang="en-US" b="1" dirty="0"/>
              <a:t>IN</a:t>
            </a:r>
            <a:r>
              <a:rPr lang="en-US" dirty="0"/>
              <a:t> for subquery checks</a:t>
            </a:r>
          </a:p>
          <a:p>
            <a:pPr>
              <a:buFont typeface="+mj-lt"/>
              <a:buAutoNum type="arabicPeriod"/>
            </a:pPr>
            <a:r>
              <a:rPr lang="en-US" dirty="0"/>
              <a:t>Analyze </a:t>
            </a:r>
            <a:r>
              <a:rPr lang="en-US" b="1" dirty="0"/>
              <a:t>execution plan</a:t>
            </a:r>
            <a:r>
              <a:rPr lang="en-US" dirty="0"/>
              <a:t> for expensive operations</a:t>
            </a:r>
          </a:p>
          <a:p>
            <a:pPr>
              <a:buFont typeface="+mj-lt"/>
              <a:buAutoNum type="arabicPeriod"/>
            </a:pPr>
            <a:r>
              <a:rPr lang="en-US" dirty="0"/>
              <a:t>Consider </a:t>
            </a:r>
            <a:r>
              <a:rPr lang="en-US" b="1" dirty="0"/>
              <a:t>partitioning large tables</a:t>
            </a:r>
            <a:endParaRPr lang="en-US" dirty="0"/>
          </a:p>
          <a:p>
            <a:pPr>
              <a:buFont typeface="+mj-lt"/>
              <a:buAutoNum type="arabicPeriod"/>
            </a:pPr>
            <a:r>
              <a:rPr lang="en-US" dirty="0"/>
              <a:t>Use </a:t>
            </a:r>
            <a:r>
              <a:rPr lang="en-US" b="1" dirty="0"/>
              <a:t>caching</a:t>
            </a:r>
            <a:r>
              <a:rPr lang="en-US" dirty="0"/>
              <a:t> for repeated queries</a:t>
            </a:r>
          </a:p>
        </p:txBody>
      </p:sp>
      <p:sp>
        <p:nvSpPr>
          <p:cNvPr id="6" name="TextBox 5">
            <a:extLst>
              <a:ext uri="{FF2B5EF4-FFF2-40B4-BE49-F238E27FC236}">
                <a16:creationId xmlns:a16="http://schemas.microsoft.com/office/drawing/2014/main" id="{0F3AA18B-1648-497C-4C8C-B458539373A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Tree>
    <p:extLst>
      <p:ext uri="{BB962C8B-B14F-4D97-AF65-F5344CB8AC3E}">
        <p14:creationId xmlns:p14="http://schemas.microsoft.com/office/powerpoint/2010/main" val="790693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C6CCF-BBDE-CC68-FE87-61CCA325B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58CC4-7858-77E8-19C7-02DB8D44B62B}"/>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4F3B3405-EA34-C12A-7F74-D9B0D4C87E40}"/>
              </a:ext>
            </a:extLst>
          </p:cNvPr>
          <p:cNvSpPr txBox="1"/>
          <p:nvPr/>
        </p:nvSpPr>
        <p:spPr>
          <a:xfrm>
            <a:off x="4249711" y="1304224"/>
            <a:ext cx="5343994" cy="646331"/>
          </a:xfrm>
          <a:prstGeom prst="rect">
            <a:avLst/>
          </a:prstGeom>
          <a:noFill/>
        </p:spPr>
        <p:txBody>
          <a:bodyPr wrap="square">
            <a:spAutoFit/>
          </a:bodyPr>
          <a:lstStyle/>
          <a:p>
            <a:pPr fontAlgn="base"/>
            <a:r>
              <a:rPr lang="en-US" b="1" dirty="0"/>
              <a:t>Concepts of RDBMS</a:t>
            </a:r>
          </a:p>
          <a:p>
            <a:pPr>
              <a:buNone/>
            </a:pPr>
            <a:endParaRPr lang="en-US" dirty="0"/>
          </a:p>
        </p:txBody>
      </p:sp>
      <p:sp>
        <p:nvSpPr>
          <p:cNvPr id="5" name="TextBox 4">
            <a:extLst>
              <a:ext uri="{FF2B5EF4-FFF2-40B4-BE49-F238E27FC236}">
                <a16:creationId xmlns:a16="http://schemas.microsoft.com/office/drawing/2014/main" id="{3A392205-ABE8-F397-5997-6CF84FCC127B}"/>
              </a:ext>
            </a:extLst>
          </p:cNvPr>
          <p:cNvSpPr txBox="1"/>
          <p:nvPr/>
        </p:nvSpPr>
        <p:spPr>
          <a:xfrm>
            <a:off x="944380" y="1820428"/>
            <a:ext cx="8919147" cy="1051570"/>
          </a:xfrm>
          <a:prstGeom prst="rect">
            <a:avLst/>
          </a:prstGeom>
          <a:noFill/>
        </p:spPr>
        <p:txBody>
          <a:bodyPr wrap="square">
            <a:spAutoFit/>
          </a:bodyPr>
          <a:lstStyle/>
          <a:p>
            <a:pPr algn="l" fontAlgn="base">
              <a:spcAft>
                <a:spcPts val="525"/>
              </a:spcAft>
            </a:pPr>
            <a:r>
              <a:rPr lang="en-US" b="1" i="0" dirty="0">
                <a:solidFill>
                  <a:srgbClr val="444444"/>
                </a:solidFill>
                <a:effectLst/>
                <a:latin typeface="inherit"/>
              </a:rPr>
              <a:t>Field-</a:t>
            </a:r>
            <a:r>
              <a:rPr lang="en-US" b="0" i="0" dirty="0">
                <a:solidFill>
                  <a:srgbClr val="444444"/>
                </a:solidFill>
                <a:effectLst/>
                <a:latin typeface="inherit"/>
              </a:rPr>
              <a:t> A field is a column where one enters specific information about the records in a table. </a:t>
            </a:r>
          </a:p>
          <a:p>
            <a:pPr algn="l" fontAlgn="base">
              <a:spcAft>
                <a:spcPts val="525"/>
              </a:spcAft>
              <a:buFont typeface="Arial" panose="020B0604020202020204" pitchFamily="34" charset="0"/>
              <a:buChar char="•"/>
            </a:pPr>
            <a:endParaRPr lang="en-US" dirty="0">
              <a:solidFill>
                <a:srgbClr val="444444"/>
              </a:solidFill>
              <a:latin typeface="inherit"/>
            </a:endParaRPr>
          </a:p>
          <a:p>
            <a:pPr algn="l" fontAlgn="base">
              <a:spcAft>
                <a:spcPts val="525"/>
              </a:spcAft>
              <a:buFont typeface="Arial" panose="020B0604020202020204" pitchFamily="34" charset="0"/>
              <a:buChar char="•"/>
            </a:pPr>
            <a:endParaRPr lang="en-US" b="0" i="0" dirty="0">
              <a:solidFill>
                <a:srgbClr val="444444"/>
              </a:solidFill>
              <a:effectLst/>
              <a:latin typeface="inherit"/>
            </a:endParaRPr>
          </a:p>
        </p:txBody>
      </p:sp>
      <p:sp>
        <p:nvSpPr>
          <p:cNvPr id="9" name="TextBox 8">
            <a:extLst>
              <a:ext uri="{FF2B5EF4-FFF2-40B4-BE49-F238E27FC236}">
                <a16:creationId xmlns:a16="http://schemas.microsoft.com/office/drawing/2014/main" id="{F6A3D9B9-1783-FFCF-3DCE-89C81DB2CAAD}"/>
              </a:ext>
            </a:extLst>
          </p:cNvPr>
          <p:cNvSpPr txBox="1"/>
          <p:nvPr/>
        </p:nvSpPr>
        <p:spPr>
          <a:xfrm>
            <a:off x="951874" y="2473457"/>
            <a:ext cx="7322695" cy="2585323"/>
          </a:xfrm>
          <a:prstGeom prst="rect">
            <a:avLst/>
          </a:prstGeom>
          <a:noFill/>
        </p:spPr>
        <p:txBody>
          <a:bodyPr wrap="square">
            <a:spAutoFit/>
          </a:bodyPr>
          <a:lstStyle/>
          <a:p>
            <a:pPr>
              <a:buNone/>
            </a:pPr>
            <a:r>
              <a:rPr lang="en-US" dirty="0"/>
              <a:t>These are the </a:t>
            </a:r>
            <a:r>
              <a:rPr lang="en-US" b="1" dirty="0"/>
              <a:t>common data types</a:t>
            </a:r>
            <a:r>
              <a:rPr lang="en-US" dirty="0"/>
              <a:t> you use while defining table fields:</a:t>
            </a:r>
          </a:p>
          <a:p>
            <a:pPr>
              <a:buNone/>
            </a:pPr>
            <a:endParaRPr lang="en-US" dirty="0"/>
          </a:p>
          <a:p>
            <a:pPr>
              <a:buNone/>
            </a:pPr>
            <a:r>
              <a:rPr lang="en-US" b="1" dirty="0"/>
              <a:t>Numeric</a:t>
            </a:r>
          </a:p>
          <a:p>
            <a:pPr>
              <a:buFont typeface="Arial" panose="020B0604020202020204" pitchFamily="34" charset="0"/>
              <a:buChar char="•"/>
            </a:pPr>
            <a:r>
              <a:rPr lang="en-US" dirty="0"/>
              <a:t>INT – Integer values</a:t>
            </a:r>
          </a:p>
          <a:p>
            <a:pPr>
              <a:buFont typeface="Arial" panose="020B0604020202020204" pitchFamily="34" charset="0"/>
              <a:buChar char="•"/>
            </a:pPr>
            <a:r>
              <a:rPr lang="en-US" dirty="0"/>
              <a:t>BIGINT – Large integers</a:t>
            </a:r>
          </a:p>
          <a:p>
            <a:pPr>
              <a:buFont typeface="Arial" panose="020B0604020202020204" pitchFamily="34" charset="0"/>
              <a:buChar char="•"/>
            </a:pPr>
            <a:r>
              <a:rPr lang="en-US" dirty="0"/>
              <a:t>SMALLINT – Small integers</a:t>
            </a:r>
          </a:p>
          <a:p>
            <a:pPr>
              <a:buFont typeface="Arial" panose="020B0604020202020204" pitchFamily="34" charset="0"/>
              <a:buChar char="•"/>
            </a:pPr>
            <a:r>
              <a:rPr lang="en-US" dirty="0"/>
              <a:t>FLOAT – Floating point numbers</a:t>
            </a:r>
          </a:p>
          <a:p>
            <a:pPr>
              <a:buFont typeface="Arial" panose="020B0604020202020204" pitchFamily="34" charset="0"/>
              <a:buChar char="•"/>
            </a:pPr>
            <a:r>
              <a:rPr lang="en-US" dirty="0"/>
              <a:t>DECIMAL(p, q) – Exact numeric values (money, prices)</a:t>
            </a:r>
          </a:p>
        </p:txBody>
      </p:sp>
    </p:spTree>
    <p:extLst>
      <p:ext uri="{BB962C8B-B14F-4D97-AF65-F5344CB8AC3E}">
        <p14:creationId xmlns:p14="http://schemas.microsoft.com/office/powerpoint/2010/main" val="16024259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C8D2-6F43-5576-B7D9-C6CF5CC46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5CAE8-9097-6CB0-C0BD-9980B2808DE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5" name="TextBox 4">
            <a:extLst>
              <a:ext uri="{FF2B5EF4-FFF2-40B4-BE49-F238E27FC236}">
                <a16:creationId xmlns:a16="http://schemas.microsoft.com/office/drawing/2014/main" id="{63BE182D-DC1F-F6B9-2304-DF2600F0CF6C}"/>
              </a:ext>
            </a:extLst>
          </p:cNvPr>
          <p:cNvSpPr txBox="1"/>
          <p:nvPr/>
        </p:nvSpPr>
        <p:spPr>
          <a:xfrm>
            <a:off x="1776334" y="2075898"/>
            <a:ext cx="6100996" cy="2031325"/>
          </a:xfrm>
          <a:prstGeom prst="rect">
            <a:avLst/>
          </a:prstGeom>
          <a:noFill/>
        </p:spPr>
        <p:txBody>
          <a:bodyPr wrap="square">
            <a:spAutoFit/>
          </a:bodyPr>
          <a:lstStyle/>
          <a:p>
            <a:pPr>
              <a:buNone/>
            </a:pPr>
            <a:r>
              <a:rPr lang="en-IN" b="1" dirty="0"/>
              <a:t>⭐ 7. Monitoring Tools</a:t>
            </a:r>
          </a:p>
          <a:p>
            <a:pPr>
              <a:buNone/>
            </a:pPr>
            <a:endParaRPr lang="en-IN" b="1" dirty="0"/>
          </a:p>
          <a:p>
            <a:pPr>
              <a:buFont typeface="Arial" panose="020B0604020202020204" pitchFamily="34" charset="0"/>
              <a:buChar char="•"/>
            </a:pPr>
            <a:r>
              <a:rPr lang="en-IN" b="1" dirty="0"/>
              <a:t>MySQL:</a:t>
            </a:r>
            <a:r>
              <a:rPr lang="en-IN" dirty="0"/>
              <a:t> </a:t>
            </a:r>
            <a:r>
              <a:rPr lang="en-IN" dirty="0">
                <a:latin typeface="Courier New" panose="02070309020205020404" pitchFamily="49" charset="0"/>
              </a:rPr>
              <a:t>EXPLAIN</a:t>
            </a:r>
            <a:r>
              <a:rPr lang="en-IN" dirty="0"/>
              <a:t>, </a:t>
            </a:r>
            <a:r>
              <a:rPr lang="en-IN" dirty="0">
                <a:latin typeface="Courier New" panose="02070309020205020404" pitchFamily="49" charset="0"/>
              </a:rPr>
              <a:t>SHOW PROFILE</a:t>
            </a:r>
            <a:r>
              <a:rPr lang="en-IN" dirty="0"/>
              <a:t>, slow query log</a:t>
            </a:r>
          </a:p>
          <a:p>
            <a:pPr>
              <a:buFont typeface="Arial" panose="020B0604020202020204" pitchFamily="34" charset="0"/>
              <a:buChar char="•"/>
            </a:pPr>
            <a:r>
              <a:rPr lang="en-IN" b="1" dirty="0"/>
              <a:t>SQL Server:</a:t>
            </a:r>
            <a:r>
              <a:rPr lang="en-IN" dirty="0"/>
              <a:t> Execution plan, Query Store, Performance Monitor</a:t>
            </a:r>
          </a:p>
          <a:p>
            <a:pPr>
              <a:buFont typeface="Arial" panose="020B0604020202020204" pitchFamily="34" charset="0"/>
              <a:buChar char="•"/>
            </a:pPr>
            <a:r>
              <a:rPr lang="en-IN" b="1" dirty="0"/>
              <a:t>Oracle:</a:t>
            </a:r>
            <a:r>
              <a:rPr lang="en-IN" dirty="0"/>
              <a:t> </a:t>
            </a:r>
            <a:r>
              <a:rPr lang="en-IN" dirty="0">
                <a:latin typeface="Courier New" panose="02070309020205020404" pitchFamily="49" charset="0"/>
              </a:rPr>
              <a:t>AUTOTRACE</a:t>
            </a:r>
            <a:r>
              <a:rPr lang="en-IN" dirty="0"/>
              <a:t>, </a:t>
            </a:r>
            <a:r>
              <a:rPr lang="en-IN" dirty="0">
                <a:latin typeface="Courier New" panose="02070309020205020404" pitchFamily="49" charset="0"/>
              </a:rPr>
              <a:t>EXPLAIN PLAN</a:t>
            </a:r>
            <a:endParaRPr lang="en-IN" dirty="0"/>
          </a:p>
          <a:p>
            <a:pPr>
              <a:buFont typeface="Arial" panose="020B0604020202020204" pitchFamily="34" charset="0"/>
              <a:buChar char="•"/>
            </a:pPr>
            <a:r>
              <a:rPr lang="en-IN" b="1" dirty="0"/>
              <a:t>PostgreSQL:</a:t>
            </a:r>
            <a:r>
              <a:rPr lang="en-IN" dirty="0"/>
              <a:t> </a:t>
            </a:r>
            <a:r>
              <a:rPr lang="en-IN" dirty="0">
                <a:latin typeface="Courier New" panose="02070309020205020404" pitchFamily="49" charset="0"/>
              </a:rPr>
              <a:t>EXPLAIN ANALYZE</a:t>
            </a:r>
            <a:r>
              <a:rPr lang="en-IN" dirty="0"/>
              <a:t>, </a:t>
            </a:r>
            <a:r>
              <a:rPr lang="en-IN" dirty="0" err="1"/>
              <a:t>pg_stat_statements</a:t>
            </a:r>
            <a:endParaRPr lang="en-IN" dirty="0"/>
          </a:p>
        </p:txBody>
      </p:sp>
      <p:sp>
        <p:nvSpPr>
          <p:cNvPr id="6" name="TextBox 5">
            <a:extLst>
              <a:ext uri="{FF2B5EF4-FFF2-40B4-BE49-F238E27FC236}">
                <a16:creationId xmlns:a16="http://schemas.microsoft.com/office/drawing/2014/main" id="{A98A40F9-02B9-6E87-97E0-7ECC64F0080D}"/>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Tree>
    <p:extLst>
      <p:ext uri="{BB962C8B-B14F-4D97-AF65-F5344CB8AC3E}">
        <p14:creationId xmlns:p14="http://schemas.microsoft.com/office/powerpoint/2010/main" val="31080838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36231-9C0B-7E60-8340-F7C107B09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41A3FF-2F24-2BAB-2B9F-DA2C78C7E9D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A43938AA-4079-3534-8156-E656CA6DF9B5}"/>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C6574D73-204C-17A3-30BA-2EDCC4948904}"/>
              </a:ext>
            </a:extLst>
          </p:cNvPr>
          <p:cNvSpPr txBox="1"/>
          <p:nvPr/>
        </p:nvSpPr>
        <p:spPr>
          <a:xfrm>
            <a:off x="2945567" y="1644134"/>
            <a:ext cx="6100996" cy="369332"/>
          </a:xfrm>
          <a:prstGeom prst="rect">
            <a:avLst/>
          </a:prstGeom>
          <a:noFill/>
        </p:spPr>
        <p:txBody>
          <a:bodyPr wrap="square">
            <a:spAutoFit/>
          </a:bodyPr>
          <a:lstStyle/>
          <a:p>
            <a:r>
              <a:rPr lang="en-IN" dirty="0"/>
              <a:t>Avoiding SQL Injection Vulnerabilities</a:t>
            </a:r>
          </a:p>
        </p:txBody>
      </p:sp>
      <p:sp>
        <p:nvSpPr>
          <p:cNvPr id="10" name="TextBox 9">
            <a:extLst>
              <a:ext uri="{FF2B5EF4-FFF2-40B4-BE49-F238E27FC236}">
                <a16:creationId xmlns:a16="http://schemas.microsoft.com/office/drawing/2014/main" id="{EACE9034-ACA1-0BB4-DC88-FC76D83393D7}"/>
              </a:ext>
            </a:extLst>
          </p:cNvPr>
          <p:cNvSpPr txBox="1"/>
          <p:nvPr/>
        </p:nvSpPr>
        <p:spPr>
          <a:xfrm>
            <a:off x="1806314" y="2492674"/>
            <a:ext cx="6828020" cy="3416320"/>
          </a:xfrm>
          <a:prstGeom prst="rect">
            <a:avLst/>
          </a:prstGeom>
          <a:noFill/>
        </p:spPr>
        <p:txBody>
          <a:bodyPr wrap="square">
            <a:spAutoFit/>
          </a:bodyPr>
          <a:lstStyle/>
          <a:p>
            <a:pPr>
              <a:buNone/>
            </a:pPr>
            <a:r>
              <a:rPr lang="en-US" b="1" dirty="0"/>
              <a:t>⭐ 1. What is SQL Injection?</a:t>
            </a:r>
          </a:p>
          <a:p>
            <a:pPr>
              <a:buNone/>
            </a:pPr>
            <a:endParaRPr lang="en-US" b="1" dirty="0"/>
          </a:p>
          <a:p>
            <a:pPr>
              <a:buNone/>
            </a:pPr>
            <a:r>
              <a:rPr lang="en-US" b="1" dirty="0"/>
              <a:t>SQL Injection (SQLi)</a:t>
            </a:r>
            <a:r>
              <a:rPr lang="en-US" dirty="0"/>
              <a:t> is a </a:t>
            </a:r>
            <a:r>
              <a:rPr lang="en-US" b="1" dirty="0"/>
              <a:t>code injection attack</a:t>
            </a:r>
            <a:r>
              <a:rPr lang="en-US" dirty="0"/>
              <a:t> where an attacker manipulates input data to execute </a:t>
            </a:r>
            <a:r>
              <a:rPr lang="en-US" b="1" dirty="0"/>
              <a:t>malicious SQL statements</a:t>
            </a:r>
            <a:r>
              <a:rPr lang="en-US" dirty="0"/>
              <a:t>.</a:t>
            </a:r>
          </a:p>
          <a:p>
            <a:pPr>
              <a:buNone/>
            </a:pPr>
            <a:r>
              <a:rPr lang="en-US" dirty="0"/>
              <a:t>It occurs when </a:t>
            </a:r>
            <a:r>
              <a:rPr lang="en-US" b="1" dirty="0"/>
              <a:t>user input is directly concatenated into SQL queries</a:t>
            </a:r>
            <a:r>
              <a:rPr lang="en-US" dirty="0"/>
              <a:t> without validation or sanitization.</a:t>
            </a:r>
          </a:p>
          <a:p>
            <a:pPr>
              <a:buNone/>
            </a:pPr>
            <a:r>
              <a:rPr lang="en-US" b="1" dirty="0"/>
              <a:t>Consequences:</a:t>
            </a:r>
            <a:endParaRPr lang="en-US" dirty="0"/>
          </a:p>
          <a:p>
            <a:pPr>
              <a:buFont typeface="Arial" panose="020B0604020202020204" pitchFamily="34" charset="0"/>
              <a:buChar char="•"/>
            </a:pPr>
            <a:r>
              <a:rPr lang="en-US" dirty="0"/>
              <a:t>Unauthorized access to sensitive data</a:t>
            </a:r>
          </a:p>
          <a:p>
            <a:pPr>
              <a:buFont typeface="Arial" panose="020B0604020202020204" pitchFamily="34" charset="0"/>
              <a:buChar char="•"/>
            </a:pPr>
            <a:r>
              <a:rPr lang="en-US" dirty="0"/>
              <a:t>Bypassing authentication</a:t>
            </a:r>
          </a:p>
          <a:p>
            <a:pPr>
              <a:buFont typeface="Arial" panose="020B0604020202020204" pitchFamily="34" charset="0"/>
              <a:buChar char="•"/>
            </a:pPr>
            <a:r>
              <a:rPr lang="en-US" dirty="0"/>
              <a:t>Data modification or deletion</a:t>
            </a:r>
          </a:p>
          <a:p>
            <a:pPr>
              <a:buFont typeface="Arial" panose="020B0604020202020204" pitchFamily="34" charset="0"/>
              <a:buChar char="•"/>
            </a:pPr>
            <a:r>
              <a:rPr lang="en-US" dirty="0"/>
              <a:t>Full database compromise</a:t>
            </a:r>
          </a:p>
        </p:txBody>
      </p:sp>
    </p:spTree>
    <p:extLst>
      <p:ext uri="{BB962C8B-B14F-4D97-AF65-F5344CB8AC3E}">
        <p14:creationId xmlns:p14="http://schemas.microsoft.com/office/powerpoint/2010/main" val="25300874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CC773-EFDD-6C0C-9F30-CF3F9A83A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C6A77C-759B-E113-1FA7-8935DB64224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E3A5B8D4-A70C-FCE9-1EC0-4C8E41E6DBB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7183FDBC-668A-2994-F4DB-B9A69F81BCDB}"/>
              </a:ext>
            </a:extLst>
          </p:cNvPr>
          <p:cNvSpPr txBox="1"/>
          <p:nvPr/>
        </p:nvSpPr>
        <p:spPr>
          <a:xfrm>
            <a:off x="2945567" y="1644134"/>
            <a:ext cx="6100996" cy="369332"/>
          </a:xfrm>
          <a:prstGeom prst="rect">
            <a:avLst/>
          </a:prstGeom>
          <a:noFill/>
        </p:spPr>
        <p:txBody>
          <a:bodyPr wrap="square">
            <a:spAutoFit/>
          </a:bodyPr>
          <a:lstStyle/>
          <a:p>
            <a:r>
              <a:rPr lang="en-IN" b="1" dirty="0"/>
              <a:t>Avoiding SQL Injection Vulnerabilities</a:t>
            </a:r>
          </a:p>
        </p:txBody>
      </p:sp>
      <p:pic>
        <p:nvPicPr>
          <p:cNvPr id="4" name="Picture 3" descr="A screenshot of a computer">
            <a:extLst>
              <a:ext uri="{FF2B5EF4-FFF2-40B4-BE49-F238E27FC236}">
                <a16:creationId xmlns:a16="http://schemas.microsoft.com/office/drawing/2014/main" id="{3785E696-9D58-8761-469F-FBBEC632832B}"/>
              </a:ext>
            </a:extLst>
          </p:cNvPr>
          <p:cNvPicPr>
            <a:picLocks noChangeAspect="1"/>
          </p:cNvPicPr>
          <p:nvPr/>
        </p:nvPicPr>
        <p:blipFill>
          <a:blip r:embed="rId2"/>
          <a:stretch>
            <a:fillRect/>
          </a:stretch>
        </p:blipFill>
        <p:spPr>
          <a:xfrm>
            <a:off x="1564382" y="2362162"/>
            <a:ext cx="7009991" cy="3791300"/>
          </a:xfrm>
          <a:prstGeom prst="rect">
            <a:avLst/>
          </a:prstGeom>
        </p:spPr>
      </p:pic>
    </p:spTree>
    <p:extLst>
      <p:ext uri="{BB962C8B-B14F-4D97-AF65-F5344CB8AC3E}">
        <p14:creationId xmlns:p14="http://schemas.microsoft.com/office/powerpoint/2010/main" val="8762565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2D68-6235-56A6-0DF1-88EE9A6B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F9DCF-5F43-DACE-349D-7CCC7CA1B90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F85EF548-223A-3DA2-389C-7C72033CB79E}"/>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2336D843-E33C-EE3D-6F32-8B8F9B8C26BB}"/>
              </a:ext>
            </a:extLst>
          </p:cNvPr>
          <p:cNvSpPr txBox="1"/>
          <p:nvPr/>
        </p:nvSpPr>
        <p:spPr>
          <a:xfrm>
            <a:off x="2945567" y="1644134"/>
            <a:ext cx="6100996" cy="369332"/>
          </a:xfrm>
          <a:prstGeom prst="rect">
            <a:avLst/>
          </a:prstGeom>
          <a:noFill/>
        </p:spPr>
        <p:txBody>
          <a:bodyPr wrap="square">
            <a:spAutoFit/>
          </a:bodyPr>
          <a:lstStyle/>
          <a:p>
            <a:r>
              <a:rPr lang="en-IN" b="1" dirty="0"/>
              <a:t>Avoiding SQL Injection Vulnerabilities</a:t>
            </a:r>
          </a:p>
        </p:txBody>
      </p:sp>
      <p:pic>
        <p:nvPicPr>
          <p:cNvPr id="5" name="Picture 4" descr="A screenshot of a computer program">
            <a:extLst>
              <a:ext uri="{FF2B5EF4-FFF2-40B4-BE49-F238E27FC236}">
                <a16:creationId xmlns:a16="http://schemas.microsoft.com/office/drawing/2014/main" id="{561069E7-1D7D-18CB-DE1F-23638E3B6DED}"/>
              </a:ext>
            </a:extLst>
          </p:cNvPr>
          <p:cNvPicPr>
            <a:picLocks noChangeAspect="1"/>
          </p:cNvPicPr>
          <p:nvPr/>
        </p:nvPicPr>
        <p:blipFill>
          <a:blip r:embed="rId2"/>
          <a:stretch>
            <a:fillRect/>
          </a:stretch>
        </p:blipFill>
        <p:spPr>
          <a:xfrm>
            <a:off x="1518584" y="2161094"/>
            <a:ext cx="7116168" cy="4382112"/>
          </a:xfrm>
          <a:prstGeom prst="rect">
            <a:avLst/>
          </a:prstGeom>
        </p:spPr>
      </p:pic>
    </p:spTree>
    <p:extLst>
      <p:ext uri="{BB962C8B-B14F-4D97-AF65-F5344CB8AC3E}">
        <p14:creationId xmlns:p14="http://schemas.microsoft.com/office/powerpoint/2010/main" val="187073152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BCFBA-14AE-8EED-3E09-D12386383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15140-C725-E0CB-D1FB-F510212AA50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B0DA73E9-E232-1C0A-C60B-C0976AF12F9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F4D13349-C9D2-E8EF-740B-0DAE5405D010}"/>
              </a:ext>
            </a:extLst>
          </p:cNvPr>
          <p:cNvSpPr txBox="1"/>
          <p:nvPr/>
        </p:nvSpPr>
        <p:spPr>
          <a:xfrm>
            <a:off x="2945567" y="1644134"/>
            <a:ext cx="6100996" cy="369332"/>
          </a:xfrm>
          <a:prstGeom prst="rect">
            <a:avLst/>
          </a:prstGeom>
          <a:noFill/>
        </p:spPr>
        <p:txBody>
          <a:bodyPr wrap="square">
            <a:spAutoFit/>
          </a:bodyPr>
          <a:lstStyle/>
          <a:p>
            <a:r>
              <a:rPr lang="en-IN" b="1" dirty="0"/>
              <a:t>Avoiding SQL Injection Vulnerabilities</a:t>
            </a:r>
          </a:p>
        </p:txBody>
      </p:sp>
      <p:pic>
        <p:nvPicPr>
          <p:cNvPr id="4" name="Picture 3" descr="A screenshot of a computer program&#10;&#10;AI-generated content may be incorrect.">
            <a:extLst>
              <a:ext uri="{FF2B5EF4-FFF2-40B4-BE49-F238E27FC236}">
                <a16:creationId xmlns:a16="http://schemas.microsoft.com/office/drawing/2014/main" id="{9C69CC59-9B46-9BFE-2544-E44E78F3F5BC}"/>
              </a:ext>
            </a:extLst>
          </p:cNvPr>
          <p:cNvPicPr>
            <a:picLocks noChangeAspect="1"/>
          </p:cNvPicPr>
          <p:nvPr/>
        </p:nvPicPr>
        <p:blipFill>
          <a:blip r:embed="rId2"/>
          <a:stretch>
            <a:fillRect/>
          </a:stretch>
        </p:blipFill>
        <p:spPr>
          <a:xfrm>
            <a:off x="2962949" y="2599240"/>
            <a:ext cx="4887007" cy="3248478"/>
          </a:xfrm>
          <a:prstGeom prst="rect">
            <a:avLst/>
          </a:prstGeom>
        </p:spPr>
      </p:pic>
    </p:spTree>
    <p:extLst>
      <p:ext uri="{BB962C8B-B14F-4D97-AF65-F5344CB8AC3E}">
        <p14:creationId xmlns:p14="http://schemas.microsoft.com/office/powerpoint/2010/main" val="14636827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FF595-76E5-BDE0-57DE-5C8C8D99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89FAC-F0F5-66FC-03C3-38A525719DE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10467583-A1B5-7A1F-58CF-FE48C4E4A964}"/>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A58E7098-1A37-EA06-4C7F-D40D7FBD48BC}"/>
              </a:ext>
            </a:extLst>
          </p:cNvPr>
          <p:cNvSpPr txBox="1"/>
          <p:nvPr/>
        </p:nvSpPr>
        <p:spPr>
          <a:xfrm>
            <a:off x="2945567" y="1644134"/>
            <a:ext cx="6100996" cy="369332"/>
          </a:xfrm>
          <a:prstGeom prst="rect">
            <a:avLst/>
          </a:prstGeom>
          <a:noFill/>
        </p:spPr>
        <p:txBody>
          <a:bodyPr wrap="square">
            <a:spAutoFit/>
          </a:bodyPr>
          <a:lstStyle/>
          <a:p>
            <a:r>
              <a:rPr lang="en-IN" b="1" dirty="0"/>
              <a:t>Avoiding SQL Injection Vulnerabilities</a:t>
            </a:r>
          </a:p>
        </p:txBody>
      </p:sp>
      <p:pic>
        <p:nvPicPr>
          <p:cNvPr id="5" name="Picture 4" descr="A screenshot of a computer">
            <a:extLst>
              <a:ext uri="{FF2B5EF4-FFF2-40B4-BE49-F238E27FC236}">
                <a16:creationId xmlns:a16="http://schemas.microsoft.com/office/drawing/2014/main" id="{90C8E421-7E74-8683-E1F4-08238DE03327}"/>
              </a:ext>
            </a:extLst>
          </p:cNvPr>
          <p:cNvPicPr>
            <a:picLocks noChangeAspect="1"/>
          </p:cNvPicPr>
          <p:nvPr/>
        </p:nvPicPr>
        <p:blipFill>
          <a:blip r:embed="rId2"/>
          <a:stretch>
            <a:fillRect/>
          </a:stretch>
        </p:blipFill>
        <p:spPr>
          <a:xfrm>
            <a:off x="2175752" y="2435332"/>
            <a:ext cx="6278699" cy="3696216"/>
          </a:xfrm>
          <a:prstGeom prst="rect">
            <a:avLst/>
          </a:prstGeom>
        </p:spPr>
      </p:pic>
    </p:spTree>
    <p:extLst>
      <p:ext uri="{BB962C8B-B14F-4D97-AF65-F5344CB8AC3E}">
        <p14:creationId xmlns:p14="http://schemas.microsoft.com/office/powerpoint/2010/main" val="20252346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2BFFE-FA51-7149-610F-36896303E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E212E-62A5-ED5B-2FD5-2B2F7E8747E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ED200166-847F-2786-1549-D7B4AAA0EEE8}"/>
              </a:ext>
            </a:extLst>
          </p:cNvPr>
          <p:cNvSpPr txBox="1"/>
          <p:nvPr/>
        </p:nvSpPr>
        <p:spPr>
          <a:xfrm>
            <a:off x="2318478" y="1121974"/>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43882C8C-38AB-774A-AF4F-B24BC33D7EDA}"/>
              </a:ext>
            </a:extLst>
          </p:cNvPr>
          <p:cNvSpPr txBox="1"/>
          <p:nvPr/>
        </p:nvSpPr>
        <p:spPr>
          <a:xfrm>
            <a:off x="2945567" y="1644134"/>
            <a:ext cx="6100996" cy="369332"/>
          </a:xfrm>
          <a:prstGeom prst="rect">
            <a:avLst/>
          </a:prstGeom>
          <a:noFill/>
        </p:spPr>
        <p:txBody>
          <a:bodyPr wrap="square">
            <a:spAutoFit/>
          </a:bodyPr>
          <a:lstStyle/>
          <a:p>
            <a:r>
              <a:rPr lang="en-IN" b="1" dirty="0"/>
              <a:t>Avoiding SQL Injection Vulnerabilities</a:t>
            </a:r>
          </a:p>
        </p:txBody>
      </p:sp>
      <p:pic>
        <p:nvPicPr>
          <p:cNvPr id="4" name="Picture 3" descr="A screenshot of a computer error message">
            <a:extLst>
              <a:ext uri="{FF2B5EF4-FFF2-40B4-BE49-F238E27FC236}">
                <a16:creationId xmlns:a16="http://schemas.microsoft.com/office/drawing/2014/main" id="{EE417A1D-64DB-B37A-D812-09B2BB989AC4}"/>
              </a:ext>
            </a:extLst>
          </p:cNvPr>
          <p:cNvPicPr>
            <a:picLocks noChangeAspect="1"/>
          </p:cNvPicPr>
          <p:nvPr/>
        </p:nvPicPr>
        <p:blipFill>
          <a:blip r:embed="rId2"/>
          <a:stretch>
            <a:fillRect/>
          </a:stretch>
        </p:blipFill>
        <p:spPr>
          <a:xfrm>
            <a:off x="1197754" y="2523171"/>
            <a:ext cx="7541511" cy="3610479"/>
          </a:xfrm>
          <a:prstGeom prst="rect">
            <a:avLst/>
          </a:prstGeom>
        </p:spPr>
      </p:pic>
    </p:spTree>
    <p:extLst>
      <p:ext uri="{BB962C8B-B14F-4D97-AF65-F5344CB8AC3E}">
        <p14:creationId xmlns:p14="http://schemas.microsoft.com/office/powerpoint/2010/main" val="1623912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FDF5A-1EBE-828A-B5AD-488D191C6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B7F86-4A42-F99F-1064-7D6A835F12F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EB1A4404-0A18-4BF9-FAF9-73BD726A34CC}"/>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3B493502-62EF-10CA-709A-FBBDE3E2EDF2}"/>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5" name="Picture 4" descr="A screenshot of a computer program">
            <a:extLst>
              <a:ext uri="{FF2B5EF4-FFF2-40B4-BE49-F238E27FC236}">
                <a16:creationId xmlns:a16="http://schemas.microsoft.com/office/drawing/2014/main" id="{CA77A84F-2577-F15F-4A0E-D3CFA6E88CC8}"/>
              </a:ext>
            </a:extLst>
          </p:cNvPr>
          <p:cNvPicPr>
            <a:picLocks noChangeAspect="1"/>
          </p:cNvPicPr>
          <p:nvPr/>
        </p:nvPicPr>
        <p:blipFill>
          <a:blip r:embed="rId2"/>
          <a:stretch>
            <a:fillRect/>
          </a:stretch>
        </p:blipFill>
        <p:spPr>
          <a:xfrm>
            <a:off x="1200987" y="2104011"/>
            <a:ext cx="8002973" cy="4448796"/>
          </a:xfrm>
          <a:prstGeom prst="rect">
            <a:avLst/>
          </a:prstGeom>
        </p:spPr>
      </p:pic>
    </p:spTree>
    <p:extLst>
      <p:ext uri="{BB962C8B-B14F-4D97-AF65-F5344CB8AC3E}">
        <p14:creationId xmlns:p14="http://schemas.microsoft.com/office/powerpoint/2010/main" val="19043993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737E4-68AB-0C79-0E89-F7474719A1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AC6E2-3F85-D020-A8E4-6197D20DDD0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BF5B5894-D1DF-F85F-D88B-5FA09314D162}"/>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034BBBB6-4131-3B87-BD80-DEC28EEE218D}"/>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a:extLst>
              <a:ext uri="{FF2B5EF4-FFF2-40B4-BE49-F238E27FC236}">
                <a16:creationId xmlns:a16="http://schemas.microsoft.com/office/drawing/2014/main" id="{686725BB-2AB9-98DE-8184-06A181F96783}"/>
              </a:ext>
            </a:extLst>
          </p:cNvPr>
          <p:cNvPicPr>
            <a:picLocks noChangeAspect="1"/>
          </p:cNvPicPr>
          <p:nvPr/>
        </p:nvPicPr>
        <p:blipFill>
          <a:blip r:embed="rId2"/>
          <a:stretch>
            <a:fillRect/>
          </a:stretch>
        </p:blipFill>
        <p:spPr>
          <a:xfrm>
            <a:off x="1944333" y="2384054"/>
            <a:ext cx="6954220" cy="3439005"/>
          </a:xfrm>
          <a:prstGeom prst="rect">
            <a:avLst/>
          </a:prstGeom>
        </p:spPr>
      </p:pic>
    </p:spTree>
    <p:extLst>
      <p:ext uri="{BB962C8B-B14F-4D97-AF65-F5344CB8AC3E}">
        <p14:creationId xmlns:p14="http://schemas.microsoft.com/office/powerpoint/2010/main" val="31209088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64B95-FC5F-FC87-D950-35B8DD379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DA20A-E4E3-58E7-1365-1817377C45B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9F177548-C504-1BEC-D8F1-37BC338711DF}"/>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DE4DD85C-9715-584C-430D-B19C225CF159}"/>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5" name="Picture 4" descr="A screenshot of a computer">
            <a:extLst>
              <a:ext uri="{FF2B5EF4-FFF2-40B4-BE49-F238E27FC236}">
                <a16:creationId xmlns:a16="http://schemas.microsoft.com/office/drawing/2014/main" id="{B3496E5B-0EBC-0356-F76C-B84FA82E2BED}"/>
              </a:ext>
            </a:extLst>
          </p:cNvPr>
          <p:cNvPicPr>
            <a:picLocks noChangeAspect="1"/>
          </p:cNvPicPr>
          <p:nvPr/>
        </p:nvPicPr>
        <p:blipFill>
          <a:blip r:embed="rId2"/>
          <a:stretch>
            <a:fillRect/>
          </a:stretch>
        </p:blipFill>
        <p:spPr>
          <a:xfrm>
            <a:off x="1854533" y="2159909"/>
            <a:ext cx="7163800" cy="4486901"/>
          </a:xfrm>
          <a:prstGeom prst="rect">
            <a:avLst/>
          </a:prstGeom>
        </p:spPr>
      </p:pic>
    </p:spTree>
    <p:extLst>
      <p:ext uri="{BB962C8B-B14F-4D97-AF65-F5344CB8AC3E}">
        <p14:creationId xmlns:p14="http://schemas.microsoft.com/office/powerpoint/2010/main" val="3654745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C50CC-68DA-4B9C-F305-9DD9F6C92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BEA0F-8E36-C44B-A4DC-41DF735013C5}"/>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186DD94C-C912-4431-86E6-F321E45C7CBC}"/>
              </a:ext>
            </a:extLst>
          </p:cNvPr>
          <p:cNvSpPr txBox="1"/>
          <p:nvPr/>
        </p:nvSpPr>
        <p:spPr>
          <a:xfrm>
            <a:off x="4294682" y="1334204"/>
            <a:ext cx="5343994" cy="646331"/>
          </a:xfrm>
          <a:prstGeom prst="rect">
            <a:avLst/>
          </a:prstGeom>
          <a:noFill/>
        </p:spPr>
        <p:txBody>
          <a:bodyPr wrap="square">
            <a:spAutoFit/>
          </a:bodyPr>
          <a:lstStyle/>
          <a:p>
            <a:pPr fontAlgn="base"/>
            <a:r>
              <a:rPr lang="en-US" b="1" dirty="0"/>
              <a:t>Concepts of RDBMS</a:t>
            </a:r>
          </a:p>
          <a:p>
            <a:pPr fontAlgn="base"/>
            <a:endParaRPr lang="en-US" b="1" dirty="0"/>
          </a:p>
        </p:txBody>
      </p:sp>
      <p:sp>
        <p:nvSpPr>
          <p:cNvPr id="5" name="TextBox 4">
            <a:extLst>
              <a:ext uri="{FF2B5EF4-FFF2-40B4-BE49-F238E27FC236}">
                <a16:creationId xmlns:a16="http://schemas.microsoft.com/office/drawing/2014/main" id="{28C0BCB1-468B-A7A0-6FCE-714E82047431}"/>
              </a:ext>
            </a:extLst>
          </p:cNvPr>
          <p:cNvSpPr txBox="1"/>
          <p:nvPr/>
        </p:nvSpPr>
        <p:spPr>
          <a:xfrm>
            <a:off x="1116767" y="1930224"/>
            <a:ext cx="4834328" cy="3416320"/>
          </a:xfrm>
          <a:prstGeom prst="rect">
            <a:avLst/>
          </a:prstGeom>
          <a:noFill/>
        </p:spPr>
        <p:txBody>
          <a:bodyPr wrap="square">
            <a:spAutoFit/>
          </a:bodyPr>
          <a:lstStyle/>
          <a:p>
            <a:r>
              <a:rPr lang="en-US" b="1" dirty="0">
                <a:solidFill>
                  <a:srgbClr val="444444"/>
                </a:solidFill>
                <a:latin typeface="inherit"/>
              </a:rPr>
              <a:t>Fields</a:t>
            </a:r>
            <a:endParaRPr lang="en-US" dirty="0"/>
          </a:p>
          <a:p>
            <a:pPr>
              <a:buNone/>
            </a:pPr>
            <a:endParaRPr lang="en-US" b="1" dirty="0"/>
          </a:p>
          <a:p>
            <a:pPr>
              <a:buNone/>
            </a:pPr>
            <a:r>
              <a:rPr lang="en-US" b="1" dirty="0"/>
              <a:t>String / Text</a:t>
            </a:r>
          </a:p>
          <a:p>
            <a:pPr>
              <a:buFont typeface="Arial" panose="020B0604020202020204" pitchFamily="34" charset="0"/>
              <a:buChar char="•"/>
            </a:pPr>
            <a:r>
              <a:rPr lang="en-US" dirty="0"/>
              <a:t>VARCHAR(n) – Variable-length text</a:t>
            </a:r>
          </a:p>
          <a:p>
            <a:pPr>
              <a:buFont typeface="Arial" panose="020B0604020202020204" pitchFamily="34" charset="0"/>
              <a:buChar char="•"/>
            </a:pPr>
            <a:r>
              <a:rPr lang="en-US" dirty="0"/>
              <a:t>CHAR(n) – Fixed-length text</a:t>
            </a:r>
          </a:p>
          <a:p>
            <a:pPr>
              <a:buFont typeface="Arial" panose="020B0604020202020204" pitchFamily="34" charset="0"/>
              <a:buChar char="•"/>
            </a:pPr>
            <a:r>
              <a:rPr lang="en-US" dirty="0"/>
              <a:t>TEXT or LONGTEXT – Long text content</a:t>
            </a:r>
          </a:p>
          <a:p>
            <a:pPr>
              <a:buFont typeface="Arial" panose="020B0604020202020204" pitchFamily="34" charset="0"/>
              <a:buChar char="•"/>
            </a:pPr>
            <a:endParaRPr lang="en-US" dirty="0"/>
          </a:p>
          <a:p>
            <a:pPr>
              <a:buNone/>
            </a:pPr>
            <a:r>
              <a:rPr lang="en-US" b="1" dirty="0"/>
              <a:t>Date &amp; Time</a:t>
            </a:r>
          </a:p>
          <a:p>
            <a:pPr>
              <a:buFont typeface="Arial" panose="020B0604020202020204" pitchFamily="34" charset="0"/>
              <a:buChar char="•"/>
            </a:pPr>
            <a:r>
              <a:rPr lang="en-US" dirty="0"/>
              <a:t>DATE – Only date</a:t>
            </a:r>
          </a:p>
          <a:p>
            <a:pPr>
              <a:buFont typeface="Arial" panose="020B0604020202020204" pitchFamily="34" charset="0"/>
              <a:buChar char="•"/>
            </a:pPr>
            <a:r>
              <a:rPr lang="en-US" dirty="0"/>
              <a:t>TIME – Only time</a:t>
            </a:r>
          </a:p>
          <a:p>
            <a:pPr>
              <a:buFont typeface="Arial" panose="020B0604020202020204" pitchFamily="34" charset="0"/>
              <a:buChar char="•"/>
            </a:pPr>
            <a:r>
              <a:rPr lang="en-US" dirty="0"/>
              <a:t>TIMESTAMP – Date + time</a:t>
            </a:r>
          </a:p>
          <a:p>
            <a:pPr>
              <a:buFont typeface="Arial" panose="020B0604020202020204" pitchFamily="34" charset="0"/>
              <a:buChar char="•"/>
            </a:pPr>
            <a:r>
              <a:rPr lang="en-US" dirty="0"/>
              <a:t>DATETIME – Date + time (varies by RDBMS)</a:t>
            </a:r>
          </a:p>
        </p:txBody>
      </p:sp>
      <p:sp>
        <p:nvSpPr>
          <p:cNvPr id="7" name="TextBox 6">
            <a:extLst>
              <a:ext uri="{FF2B5EF4-FFF2-40B4-BE49-F238E27FC236}">
                <a16:creationId xmlns:a16="http://schemas.microsoft.com/office/drawing/2014/main" id="{D7BE1BA0-266D-4FB4-97B5-2BC305870094}"/>
              </a:ext>
            </a:extLst>
          </p:cNvPr>
          <p:cNvSpPr txBox="1"/>
          <p:nvPr/>
        </p:nvSpPr>
        <p:spPr>
          <a:xfrm>
            <a:off x="6195935" y="2626947"/>
            <a:ext cx="3202898" cy="2585323"/>
          </a:xfrm>
          <a:prstGeom prst="rect">
            <a:avLst/>
          </a:prstGeom>
          <a:noFill/>
        </p:spPr>
        <p:txBody>
          <a:bodyPr wrap="square">
            <a:spAutoFit/>
          </a:bodyPr>
          <a:lstStyle/>
          <a:p>
            <a:pPr>
              <a:buNone/>
            </a:pPr>
            <a:r>
              <a:rPr lang="en-US" b="1" dirty="0"/>
              <a:t>Boolean</a:t>
            </a:r>
          </a:p>
          <a:p>
            <a:pPr>
              <a:buFont typeface="Arial" panose="020B0604020202020204" pitchFamily="34" charset="0"/>
              <a:buChar char="•"/>
            </a:pPr>
            <a:r>
              <a:rPr lang="en-US" dirty="0">
                <a:latin typeface="Courier New" panose="02070309020205020404" pitchFamily="49" charset="0"/>
              </a:rPr>
              <a:t>BOOLEAN</a:t>
            </a:r>
            <a:r>
              <a:rPr lang="en-US" dirty="0"/>
              <a:t> or </a:t>
            </a:r>
            <a:r>
              <a:rPr lang="en-US" dirty="0">
                <a:latin typeface="Courier New" panose="02070309020205020404" pitchFamily="49" charset="0"/>
              </a:rPr>
              <a:t>TINYINT(1)</a:t>
            </a:r>
            <a:r>
              <a:rPr lang="en-US" dirty="0"/>
              <a:t> – true/false</a:t>
            </a:r>
          </a:p>
          <a:p>
            <a:pPr>
              <a:buNone/>
            </a:pPr>
            <a:r>
              <a:rPr lang="en-US" b="1" dirty="0"/>
              <a:t>Binary</a:t>
            </a:r>
          </a:p>
          <a:p>
            <a:pPr>
              <a:buFont typeface="Arial" panose="020B0604020202020204" pitchFamily="34" charset="0"/>
              <a:buChar char="•"/>
            </a:pPr>
            <a:r>
              <a:rPr lang="en-US" dirty="0">
                <a:latin typeface="Courier New" panose="02070309020205020404" pitchFamily="49" charset="0"/>
              </a:rPr>
              <a:t>BLOB</a:t>
            </a:r>
            <a:r>
              <a:rPr lang="en-US" dirty="0"/>
              <a:t> – Binary large objects</a:t>
            </a:r>
          </a:p>
          <a:p>
            <a:pPr>
              <a:buFont typeface="Arial" panose="020B0604020202020204" pitchFamily="34" charset="0"/>
              <a:buChar char="•"/>
            </a:pPr>
            <a:r>
              <a:rPr lang="en-US" dirty="0">
                <a:latin typeface="Courier New" panose="02070309020205020404" pitchFamily="49" charset="0"/>
              </a:rPr>
              <a:t>VARBINARY</a:t>
            </a:r>
            <a:r>
              <a:rPr lang="en-US" dirty="0"/>
              <a:t> – Binary data</a:t>
            </a:r>
          </a:p>
          <a:p>
            <a:pPr>
              <a:buNone/>
            </a:pPr>
            <a:r>
              <a:rPr lang="en-US" b="1" dirty="0"/>
              <a:t>UUID</a:t>
            </a:r>
          </a:p>
          <a:p>
            <a:pPr>
              <a:buFont typeface="Arial" panose="020B0604020202020204" pitchFamily="34" charset="0"/>
              <a:buChar char="•"/>
            </a:pPr>
            <a:r>
              <a:rPr lang="en-US" dirty="0"/>
              <a:t>A unique identifier (</a:t>
            </a:r>
            <a:r>
              <a:rPr lang="en-US" dirty="0">
                <a:latin typeface="Courier New" panose="02070309020205020404" pitchFamily="49" charset="0"/>
              </a:rPr>
              <a:t>UUID</a:t>
            </a:r>
            <a:r>
              <a:rPr lang="en-US" dirty="0"/>
              <a:t>, </a:t>
            </a:r>
            <a:r>
              <a:rPr lang="en-US" dirty="0">
                <a:latin typeface="Courier New" panose="02070309020205020404" pitchFamily="49" charset="0"/>
              </a:rPr>
              <a:t>GUID</a:t>
            </a:r>
            <a:r>
              <a:rPr lang="en-US" dirty="0"/>
              <a:t>)</a:t>
            </a:r>
          </a:p>
        </p:txBody>
      </p:sp>
    </p:spTree>
    <p:extLst>
      <p:ext uri="{BB962C8B-B14F-4D97-AF65-F5344CB8AC3E}">
        <p14:creationId xmlns:p14="http://schemas.microsoft.com/office/powerpoint/2010/main" val="429418921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511B-7C8F-3435-FDEE-F5ECF29D2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E3225-2CAD-33DE-789E-89CDC39598C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2C8671D7-D7E0-E692-10F1-3D53080B19D2}"/>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6BAB99EC-9049-C786-9FBB-3B8172008C82}"/>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white paper with black text">
            <a:extLst>
              <a:ext uri="{FF2B5EF4-FFF2-40B4-BE49-F238E27FC236}">
                <a16:creationId xmlns:a16="http://schemas.microsoft.com/office/drawing/2014/main" id="{A5823503-47D5-8B1A-489F-971B9E226885}"/>
              </a:ext>
            </a:extLst>
          </p:cNvPr>
          <p:cNvPicPr>
            <a:picLocks noChangeAspect="1"/>
          </p:cNvPicPr>
          <p:nvPr/>
        </p:nvPicPr>
        <p:blipFill>
          <a:blip r:embed="rId2"/>
          <a:stretch>
            <a:fillRect/>
          </a:stretch>
        </p:blipFill>
        <p:spPr>
          <a:xfrm>
            <a:off x="2024187" y="2386292"/>
            <a:ext cx="7154273" cy="2715004"/>
          </a:xfrm>
          <a:prstGeom prst="rect">
            <a:avLst/>
          </a:prstGeom>
        </p:spPr>
      </p:pic>
    </p:spTree>
    <p:extLst>
      <p:ext uri="{BB962C8B-B14F-4D97-AF65-F5344CB8AC3E}">
        <p14:creationId xmlns:p14="http://schemas.microsoft.com/office/powerpoint/2010/main" val="4873291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46481-C8B0-BBF0-004F-FDD5711EB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116D2-CACD-20C7-B9D8-956FE6F2330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24788DD9-C249-3127-D41F-156B93218224}"/>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921A77A0-787A-68E6-A6A8-198A9D54AEA8}"/>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error&#10;&#10;AI-generated content may be incorrect.">
            <a:extLst>
              <a:ext uri="{FF2B5EF4-FFF2-40B4-BE49-F238E27FC236}">
                <a16:creationId xmlns:a16="http://schemas.microsoft.com/office/drawing/2014/main" id="{8D7E9279-3AF9-D74A-A7A5-7083E9ED7E93}"/>
              </a:ext>
            </a:extLst>
          </p:cNvPr>
          <p:cNvPicPr>
            <a:picLocks noChangeAspect="1"/>
          </p:cNvPicPr>
          <p:nvPr/>
        </p:nvPicPr>
        <p:blipFill>
          <a:blip r:embed="rId2"/>
          <a:stretch>
            <a:fillRect/>
          </a:stretch>
        </p:blipFill>
        <p:spPr>
          <a:xfrm>
            <a:off x="1817128" y="1998097"/>
            <a:ext cx="7268589" cy="4001058"/>
          </a:xfrm>
          <a:prstGeom prst="rect">
            <a:avLst/>
          </a:prstGeom>
        </p:spPr>
      </p:pic>
    </p:spTree>
    <p:extLst>
      <p:ext uri="{BB962C8B-B14F-4D97-AF65-F5344CB8AC3E}">
        <p14:creationId xmlns:p14="http://schemas.microsoft.com/office/powerpoint/2010/main" val="28726109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A7E2E-7A70-319D-BF54-D438805A7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ADA64-489F-B0FD-14FA-A34BEB9E74A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AA067218-8D05-23D6-B096-35A08B7D9BB1}"/>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88BE958A-8D07-7B4A-EFCF-31FF70CA0FD1}"/>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error message">
            <a:extLst>
              <a:ext uri="{FF2B5EF4-FFF2-40B4-BE49-F238E27FC236}">
                <a16:creationId xmlns:a16="http://schemas.microsoft.com/office/drawing/2014/main" id="{83089C57-15BE-BC16-9295-CE75A7F06D2E}"/>
              </a:ext>
            </a:extLst>
          </p:cNvPr>
          <p:cNvPicPr>
            <a:picLocks noChangeAspect="1"/>
          </p:cNvPicPr>
          <p:nvPr/>
        </p:nvPicPr>
        <p:blipFill>
          <a:blip r:embed="rId2"/>
          <a:stretch>
            <a:fillRect/>
          </a:stretch>
        </p:blipFill>
        <p:spPr>
          <a:xfrm>
            <a:off x="1617210" y="1991097"/>
            <a:ext cx="6858957" cy="4734586"/>
          </a:xfrm>
          <a:prstGeom prst="rect">
            <a:avLst/>
          </a:prstGeom>
        </p:spPr>
      </p:pic>
    </p:spTree>
    <p:extLst>
      <p:ext uri="{BB962C8B-B14F-4D97-AF65-F5344CB8AC3E}">
        <p14:creationId xmlns:p14="http://schemas.microsoft.com/office/powerpoint/2010/main" val="20014976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D9357-DB76-D973-8E27-8DA459D32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B259D-22DA-1139-5B6A-2E0CCCC60DA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E26B2F69-84C2-FA24-0B34-1EE33CEB0386}"/>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28B2C58F-5760-DC7F-2C72-2E208403A7F8}"/>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program&#10;&#10;AI-generated content may be incorrect.">
            <a:extLst>
              <a:ext uri="{FF2B5EF4-FFF2-40B4-BE49-F238E27FC236}">
                <a16:creationId xmlns:a16="http://schemas.microsoft.com/office/drawing/2014/main" id="{95BBD924-7BBC-702F-AA84-5F335344933A}"/>
              </a:ext>
            </a:extLst>
          </p:cNvPr>
          <p:cNvPicPr>
            <a:picLocks noChangeAspect="1"/>
          </p:cNvPicPr>
          <p:nvPr/>
        </p:nvPicPr>
        <p:blipFill>
          <a:blip r:embed="rId2"/>
          <a:stretch>
            <a:fillRect/>
          </a:stretch>
        </p:blipFill>
        <p:spPr>
          <a:xfrm>
            <a:off x="2215273" y="2289485"/>
            <a:ext cx="6592220" cy="2638793"/>
          </a:xfrm>
          <a:prstGeom prst="rect">
            <a:avLst/>
          </a:prstGeom>
        </p:spPr>
      </p:pic>
    </p:spTree>
    <p:extLst>
      <p:ext uri="{BB962C8B-B14F-4D97-AF65-F5344CB8AC3E}">
        <p14:creationId xmlns:p14="http://schemas.microsoft.com/office/powerpoint/2010/main" val="33224327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6044F-6825-35B5-54E2-CBF8DCA1F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EBFEE-B353-F219-FF33-3D5F056173C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3ACDD224-7ADD-B23E-DE84-540CC439501F}"/>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C6001E47-D7D8-19A9-04AA-E54BED40C19E}"/>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a:extLst>
              <a:ext uri="{FF2B5EF4-FFF2-40B4-BE49-F238E27FC236}">
                <a16:creationId xmlns:a16="http://schemas.microsoft.com/office/drawing/2014/main" id="{0F3C8526-7B3E-DB1D-BA67-E145E1F30F7C}"/>
              </a:ext>
            </a:extLst>
          </p:cNvPr>
          <p:cNvPicPr>
            <a:picLocks noChangeAspect="1"/>
          </p:cNvPicPr>
          <p:nvPr/>
        </p:nvPicPr>
        <p:blipFill>
          <a:blip r:embed="rId2"/>
          <a:stretch>
            <a:fillRect/>
          </a:stretch>
        </p:blipFill>
        <p:spPr>
          <a:xfrm>
            <a:off x="2113429" y="2328150"/>
            <a:ext cx="7125694" cy="2381582"/>
          </a:xfrm>
          <a:prstGeom prst="rect">
            <a:avLst/>
          </a:prstGeom>
        </p:spPr>
      </p:pic>
    </p:spTree>
    <p:extLst>
      <p:ext uri="{BB962C8B-B14F-4D97-AF65-F5344CB8AC3E}">
        <p14:creationId xmlns:p14="http://schemas.microsoft.com/office/powerpoint/2010/main" val="24297607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09543-709D-1B89-8D5A-34F9DEA54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2C491-0D01-DCE0-8CAC-637085E3E7B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DC818EE4-5855-47EE-305F-066C16B4C16F}"/>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F0F42A7C-1464-3AA6-16CC-E0084F705C1E}"/>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a:extLst>
              <a:ext uri="{FF2B5EF4-FFF2-40B4-BE49-F238E27FC236}">
                <a16:creationId xmlns:a16="http://schemas.microsoft.com/office/drawing/2014/main" id="{82B3FE07-65E0-AC7B-F68D-A9199AED123B}"/>
              </a:ext>
            </a:extLst>
          </p:cNvPr>
          <p:cNvPicPr>
            <a:picLocks noChangeAspect="1"/>
          </p:cNvPicPr>
          <p:nvPr/>
        </p:nvPicPr>
        <p:blipFill>
          <a:blip r:embed="rId2"/>
          <a:stretch>
            <a:fillRect/>
          </a:stretch>
        </p:blipFill>
        <p:spPr>
          <a:xfrm>
            <a:off x="1648591" y="2360380"/>
            <a:ext cx="6916115" cy="3696216"/>
          </a:xfrm>
          <a:prstGeom prst="rect">
            <a:avLst/>
          </a:prstGeom>
        </p:spPr>
      </p:pic>
    </p:spTree>
    <p:extLst>
      <p:ext uri="{BB962C8B-B14F-4D97-AF65-F5344CB8AC3E}">
        <p14:creationId xmlns:p14="http://schemas.microsoft.com/office/powerpoint/2010/main" val="14356741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760A4-3285-7E30-4881-C8AFEABB6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03B3A-8C5A-AAFF-F2D4-949B003FEF5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D53FB051-8364-ADFD-7E45-5ED8629299D9}"/>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0F8556B7-5210-8378-D534-3031C72444E0}"/>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screenshot of a computer screen">
            <a:extLst>
              <a:ext uri="{FF2B5EF4-FFF2-40B4-BE49-F238E27FC236}">
                <a16:creationId xmlns:a16="http://schemas.microsoft.com/office/drawing/2014/main" id="{C0D46258-8862-C3D4-B802-7BF0AB518BFA}"/>
              </a:ext>
            </a:extLst>
          </p:cNvPr>
          <p:cNvPicPr>
            <a:picLocks noChangeAspect="1"/>
          </p:cNvPicPr>
          <p:nvPr/>
        </p:nvPicPr>
        <p:blipFill>
          <a:blip r:embed="rId2"/>
          <a:stretch>
            <a:fillRect/>
          </a:stretch>
        </p:blipFill>
        <p:spPr>
          <a:xfrm>
            <a:off x="1824552" y="2575983"/>
            <a:ext cx="7163800" cy="3115110"/>
          </a:xfrm>
          <a:prstGeom prst="rect">
            <a:avLst/>
          </a:prstGeom>
        </p:spPr>
      </p:pic>
    </p:spTree>
    <p:extLst>
      <p:ext uri="{BB962C8B-B14F-4D97-AF65-F5344CB8AC3E}">
        <p14:creationId xmlns:p14="http://schemas.microsoft.com/office/powerpoint/2010/main" val="12466192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BD31A-8B02-23C3-0DD1-2DB7C4986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CC90F-38F2-E70F-C73B-00190EDE661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ECCC06E9-7FC8-93AD-6603-6F0FD760E40F}"/>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DDF87DA9-A42C-C36F-F420-40017A9A39A3}"/>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4" name="Picture 3" descr="A white background with black text">
            <a:extLst>
              <a:ext uri="{FF2B5EF4-FFF2-40B4-BE49-F238E27FC236}">
                <a16:creationId xmlns:a16="http://schemas.microsoft.com/office/drawing/2014/main" id="{CE40D2B9-F592-D04B-C465-6E2D7B4EECE3}"/>
              </a:ext>
            </a:extLst>
          </p:cNvPr>
          <p:cNvPicPr>
            <a:picLocks noChangeAspect="1"/>
          </p:cNvPicPr>
          <p:nvPr/>
        </p:nvPicPr>
        <p:blipFill>
          <a:blip r:embed="rId2"/>
          <a:stretch>
            <a:fillRect/>
          </a:stretch>
        </p:blipFill>
        <p:spPr>
          <a:xfrm>
            <a:off x="2127569" y="2545577"/>
            <a:ext cx="5868219" cy="2486372"/>
          </a:xfrm>
          <a:prstGeom prst="rect">
            <a:avLst/>
          </a:prstGeom>
        </p:spPr>
      </p:pic>
    </p:spTree>
    <p:extLst>
      <p:ext uri="{BB962C8B-B14F-4D97-AF65-F5344CB8AC3E}">
        <p14:creationId xmlns:p14="http://schemas.microsoft.com/office/powerpoint/2010/main" val="29078292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CB700-1F1A-4041-9DE4-D6E93458F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AC6F8-9A1E-8722-4390-ED8A50CCB119}"/>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0E921CF2-B53D-EB96-3890-DECBB784E58A}"/>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99428F8C-AAA7-0B2E-4FE0-8E7AE818872E}"/>
              </a:ext>
            </a:extLst>
          </p:cNvPr>
          <p:cNvSpPr txBox="1"/>
          <p:nvPr/>
        </p:nvSpPr>
        <p:spPr>
          <a:xfrm>
            <a:off x="3305331" y="1464252"/>
            <a:ext cx="6100996" cy="369332"/>
          </a:xfrm>
          <a:prstGeom prst="rect">
            <a:avLst/>
          </a:prstGeom>
          <a:noFill/>
        </p:spPr>
        <p:txBody>
          <a:bodyPr wrap="square">
            <a:spAutoFit/>
          </a:bodyPr>
          <a:lstStyle/>
          <a:p>
            <a:r>
              <a:rPr lang="en-IN" b="1" dirty="0"/>
              <a:t>Secure SQL Coding Practices</a:t>
            </a:r>
          </a:p>
        </p:txBody>
      </p:sp>
      <p:pic>
        <p:nvPicPr>
          <p:cNvPr id="5" name="Picture 4" descr="A screenshot of a computer&#10;&#10;AI-generated content may be incorrect.">
            <a:extLst>
              <a:ext uri="{FF2B5EF4-FFF2-40B4-BE49-F238E27FC236}">
                <a16:creationId xmlns:a16="http://schemas.microsoft.com/office/drawing/2014/main" id="{FA3A64B1-8814-6D2A-071F-1BC70DDCBC4E}"/>
              </a:ext>
            </a:extLst>
          </p:cNvPr>
          <p:cNvPicPr>
            <a:picLocks noChangeAspect="1"/>
          </p:cNvPicPr>
          <p:nvPr/>
        </p:nvPicPr>
        <p:blipFill>
          <a:blip r:embed="rId2"/>
          <a:stretch>
            <a:fillRect/>
          </a:stretch>
        </p:blipFill>
        <p:spPr>
          <a:xfrm>
            <a:off x="3519128" y="2390630"/>
            <a:ext cx="5153744" cy="2076740"/>
          </a:xfrm>
          <a:prstGeom prst="rect">
            <a:avLst/>
          </a:prstGeom>
        </p:spPr>
      </p:pic>
    </p:spTree>
    <p:extLst>
      <p:ext uri="{BB962C8B-B14F-4D97-AF65-F5344CB8AC3E}">
        <p14:creationId xmlns:p14="http://schemas.microsoft.com/office/powerpoint/2010/main" val="21566785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4E757-DC6D-B0E2-8C1E-F3A0356BC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78390-F7AD-AEE9-89D0-F6D60AEF34B2}"/>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076C87F7-A35C-99E9-C2DD-ACAE38846CFE}"/>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8" name="TextBox 7">
            <a:extLst>
              <a:ext uri="{FF2B5EF4-FFF2-40B4-BE49-F238E27FC236}">
                <a16:creationId xmlns:a16="http://schemas.microsoft.com/office/drawing/2014/main" id="{A316617D-E042-B716-B196-7F70F89816B8}"/>
              </a:ext>
            </a:extLst>
          </p:cNvPr>
          <p:cNvSpPr txBox="1"/>
          <p:nvPr/>
        </p:nvSpPr>
        <p:spPr>
          <a:xfrm>
            <a:off x="2810656" y="1479242"/>
            <a:ext cx="6100996" cy="369332"/>
          </a:xfrm>
          <a:prstGeom prst="rect">
            <a:avLst/>
          </a:prstGeom>
          <a:noFill/>
        </p:spPr>
        <p:txBody>
          <a:bodyPr wrap="square">
            <a:spAutoFit/>
          </a:bodyPr>
          <a:lstStyle/>
          <a:p>
            <a:r>
              <a:rPr lang="en-US" b="1" dirty="0"/>
              <a:t>Database Encryption and Data Masking</a:t>
            </a:r>
            <a:endParaRPr lang="en-IN" b="1" dirty="0"/>
          </a:p>
        </p:txBody>
      </p:sp>
      <p:sp>
        <p:nvSpPr>
          <p:cNvPr id="4" name="TextBox 3">
            <a:extLst>
              <a:ext uri="{FF2B5EF4-FFF2-40B4-BE49-F238E27FC236}">
                <a16:creationId xmlns:a16="http://schemas.microsoft.com/office/drawing/2014/main" id="{D2E918E7-68FB-F84F-7482-66DFA681360C}"/>
              </a:ext>
            </a:extLst>
          </p:cNvPr>
          <p:cNvSpPr txBox="1"/>
          <p:nvPr/>
        </p:nvSpPr>
        <p:spPr>
          <a:xfrm>
            <a:off x="1566471" y="2137136"/>
            <a:ext cx="6902971" cy="3970318"/>
          </a:xfrm>
          <a:prstGeom prst="rect">
            <a:avLst/>
          </a:prstGeom>
          <a:noFill/>
        </p:spPr>
        <p:txBody>
          <a:bodyPr wrap="square">
            <a:spAutoFit/>
          </a:bodyPr>
          <a:lstStyle/>
          <a:p>
            <a:pPr>
              <a:buNone/>
            </a:pPr>
            <a:r>
              <a:rPr lang="en-IN" b="1" dirty="0"/>
              <a:t>⭐ 1. DATABASE ENCRYPTION IN RDBMS</a:t>
            </a:r>
          </a:p>
          <a:p>
            <a:pPr>
              <a:buNone/>
            </a:pPr>
            <a:r>
              <a:rPr lang="en-IN" dirty="0"/>
              <a:t>Encryption protects data by converting readable data (</a:t>
            </a:r>
            <a:r>
              <a:rPr lang="en-IN" b="1" dirty="0"/>
              <a:t>plaintext</a:t>
            </a:r>
            <a:r>
              <a:rPr lang="en-IN" dirty="0"/>
              <a:t>) into unreadable form (</a:t>
            </a:r>
            <a:r>
              <a:rPr lang="en-IN" b="1" dirty="0"/>
              <a:t>ciphertext</a:t>
            </a:r>
            <a:r>
              <a:rPr lang="en-IN" dirty="0"/>
              <a:t>) so unauthorized users cannot access it.</a:t>
            </a:r>
          </a:p>
          <a:p>
            <a:pPr>
              <a:buNone/>
            </a:pPr>
            <a:r>
              <a:rPr lang="en-IN" dirty="0"/>
              <a:t>Database encryption happens in </a:t>
            </a:r>
            <a:r>
              <a:rPr lang="en-IN" b="1" dirty="0"/>
              <a:t>two major categories</a:t>
            </a:r>
            <a:r>
              <a:rPr lang="en-IN" dirty="0"/>
              <a:t>:</a:t>
            </a:r>
          </a:p>
          <a:p>
            <a:pPr>
              <a:buNone/>
            </a:pPr>
            <a:br>
              <a:rPr lang="en-IN" dirty="0"/>
            </a:br>
            <a:endParaRPr lang="en-IN" dirty="0"/>
          </a:p>
          <a:p>
            <a:pPr>
              <a:buNone/>
            </a:pPr>
            <a:r>
              <a:rPr lang="en-IN" b="1" dirty="0"/>
              <a:t>⭐ A. Data-at-Rest Encryption</a:t>
            </a:r>
          </a:p>
          <a:p>
            <a:pPr>
              <a:buNone/>
            </a:pPr>
            <a:r>
              <a:rPr lang="en-IN" dirty="0"/>
              <a:t>Protects stored data on:</a:t>
            </a:r>
          </a:p>
          <a:p>
            <a:pPr>
              <a:buFont typeface="Arial" panose="020B0604020202020204" pitchFamily="34" charset="0"/>
              <a:buChar char="•"/>
            </a:pPr>
            <a:r>
              <a:rPr lang="en-IN" dirty="0"/>
              <a:t>Disk</a:t>
            </a:r>
          </a:p>
          <a:p>
            <a:pPr>
              <a:buFont typeface="Arial" panose="020B0604020202020204" pitchFamily="34" charset="0"/>
              <a:buChar char="•"/>
            </a:pPr>
            <a:r>
              <a:rPr lang="en-IN" dirty="0"/>
              <a:t>Backups</a:t>
            </a:r>
          </a:p>
          <a:p>
            <a:pPr>
              <a:buFont typeface="Arial" panose="020B0604020202020204" pitchFamily="34" charset="0"/>
              <a:buChar char="•"/>
            </a:pPr>
            <a:r>
              <a:rPr lang="en-IN" dirty="0"/>
              <a:t>Archive files</a:t>
            </a:r>
          </a:p>
          <a:p>
            <a:pPr>
              <a:buFont typeface="Arial" panose="020B0604020202020204" pitchFamily="34" charset="0"/>
              <a:buChar char="•"/>
            </a:pPr>
            <a:r>
              <a:rPr lang="en-IN" dirty="0"/>
              <a:t>Database files</a:t>
            </a:r>
          </a:p>
          <a:p>
            <a:pPr>
              <a:buNone/>
            </a:pPr>
            <a:r>
              <a:rPr lang="en-IN" dirty="0"/>
              <a:t>There are </a:t>
            </a:r>
            <a:r>
              <a:rPr lang="en-IN" b="1" dirty="0"/>
              <a:t>two main types</a:t>
            </a:r>
            <a:r>
              <a:rPr lang="en-IN" dirty="0"/>
              <a:t>:</a:t>
            </a:r>
          </a:p>
        </p:txBody>
      </p:sp>
    </p:spTree>
    <p:extLst>
      <p:ext uri="{BB962C8B-B14F-4D97-AF65-F5344CB8AC3E}">
        <p14:creationId xmlns:p14="http://schemas.microsoft.com/office/powerpoint/2010/main" val="2325557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D049D-AF29-2880-9711-D793E57B18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1ED7F-2BC1-5944-EBCD-D8A0C79608F8}"/>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1848785D-19A0-C095-970F-791EDE965FA2}"/>
              </a:ext>
            </a:extLst>
          </p:cNvPr>
          <p:cNvSpPr txBox="1"/>
          <p:nvPr/>
        </p:nvSpPr>
        <p:spPr>
          <a:xfrm>
            <a:off x="4249712" y="1619017"/>
            <a:ext cx="5343994" cy="646331"/>
          </a:xfrm>
          <a:prstGeom prst="rect">
            <a:avLst/>
          </a:prstGeom>
          <a:noFill/>
        </p:spPr>
        <p:txBody>
          <a:bodyPr wrap="square">
            <a:spAutoFit/>
          </a:bodyPr>
          <a:lstStyle/>
          <a:p>
            <a:pPr fontAlgn="base"/>
            <a:r>
              <a:rPr lang="en-US" b="1" dirty="0"/>
              <a:t>Concepts of RDBMS</a:t>
            </a:r>
          </a:p>
          <a:p>
            <a:pPr>
              <a:buNone/>
            </a:pPr>
            <a:endParaRPr lang="en-US" dirty="0"/>
          </a:p>
        </p:txBody>
      </p:sp>
      <p:sp>
        <p:nvSpPr>
          <p:cNvPr id="5" name="TextBox 4">
            <a:extLst>
              <a:ext uri="{FF2B5EF4-FFF2-40B4-BE49-F238E27FC236}">
                <a16:creationId xmlns:a16="http://schemas.microsoft.com/office/drawing/2014/main" id="{9F105BAE-1998-182A-1B4C-401DA40CC631}"/>
              </a:ext>
            </a:extLst>
          </p:cNvPr>
          <p:cNvSpPr txBox="1"/>
          <p:nvPr/>
        </p:nvSpPr>
        <p:spPr>
          <a:xfrm>
            <a:off x="1281656" y="2240153"/>
            <a:ext cx="7247745" cy="646331"/>
          </a:xfrm>
          <a:prstGeom prst="rect">
            <a:avLst/>
          </a:prstGeom>
          <a:noFill/>
        </p:spPr>
        <p:txBody>
          <a:bodyPr wrap="square">
            <a:spAutoFit/>
          </a:bodyPr>
          <a:lstStyle/>
          <a:p>
            <a:pPr algn="l" fontAlgn="base">
              <a:spcAft>
                <a:spcPts val="525"/>
              </a:spcAft>
            </a:pPr>
            <a:r>
              <a:rPr lang="en-US" b="1" i="0" dirty="0">
                <a:solidFill>
                  <a:srgbClr val="444444"/>
                </a:solidFill>
                <a:effectLst/>
              </a:rPr>
              <a:t>Record or Row-</a:t>
            </a:r>
            <a:r>
              <a:rPr lang="en-US" b="0" i="0" dirty="0">
                <a:solidFill>
                  <a:srgbClr val="444444"/>
                </a:solidFill>
                <a:effectLst/>
              </a:rPr>
              <a:t> A record or a row in a table consists of an individual entry. It is a single row of data. </a:t>
            </a:r>
          </a:p>
        </p:txBody>
      </p:sp>
      <p:pic>
        <p:nvPicPr>
          <p:cNvPr id="7" name="Picture 6">
            <a:extLst>
              <a:ext uri="{FF2B5EF4-FFF2-40B4-BE49-F238E27FC236}">
                <a16:creationId xmlns:a16="http://schemas.microsoft.com/office/drawing/2014/main" id="{FA623418-1040-42D6-D78A-1F85A07934C1}"/>
              </a:ext>
            </a:extLst>
          </p:cNvPr>
          <p:cNvPicPr>
            <a:picLocks noChangeAspect="1"/>
          </p:cNvPicPr>
          <p:nvPr/>
        </p:nvPicPr>
        <p:blipFill>
          <a:blip r:embed="rId2"/>
          <a:stretch>
            <a:fillRect/>
          </a:stretch>
        </p:blipFill>
        <p:spPr>
          <a:xfrm>
            <a:off x="821337" y="3022453"/>
            <a:ext cx="7821116" cy="1352739"/>
          </a:xfrm>
          <a:prstGeom prst="rect">
            <a:avLst/>
          </a:prstGeom>
        </p:spPr>
      </p:pic>
      <p:sp>
        <p:nvSpPr>
          <p:cNvPr id="9" name="TextBox 8">
            <a:extLst>
              <a:ext uri="{FF2B5EF4-FFF2-40B4-BE49-F238E27FC236}">
                <a16:creationId xmlns:a16="http://schemas.microsoft.com/office/drawing/2014/main" id="{09BB7EFF-12B1-E5D1-DD73-AE8689F1E9EE}"/>
              </a:ext>
            </a:extLst>
          </p:cNvPr>
          <p:cNvSpPr txBox="1"/>
          <p:nvPr/>
        </p:nvSpPr>
        <p:spPr>
          <a:xfrm>
            <a:off x="1206708" y="4567854"/>
            <a:ext cx="8491928" cy="1477328"/>
          </a:xfrm>
          <a:prstGeom prst="rect">
            <a:avLst/>
          </a:prstGeom>
          <a:noFill/>
        </p:spPr>
        <p:txBody>
          <a:bodyPr wrap="square">
            <a:spAutoFit/>
          </a:bodyPr>
          <a:lstStyle/>
          <a:p>
            <a:pPr>
              <a:buNone/>
            </a:pPr>
            <a:r>
              <a:rPr lang="en-US" b="1" dirty="0"/>
              <a:t>Key Properties of a Record</a:t>
            </a:r>
          </a:p>
          <a:p>
            <a:pPr>
              <a:buNone/>
            </a:pPr>
            <a:endParaRPr lang="en-US" b="1" dirty="0"/>
          </a:p>
          <a:p>
            <a:pPr>
              <a:buFont typeface="Arial" panose="020B0604020202020204" pitchFamily="34" charset="0"/>
              <a:buChar char="•"/>
            </a:pPr>
            <a:r>
              <a:rPr lang="en-US" dirty="0"/>
              <a:t>A record contains values </a:t>
            </a:r>
            <a:r>
              <a:rPr lang="en-US" b="1" dirty="0"/>
              <a:t>for all the fields</a:t>
            </a:r>
            <a:r>
              <a:rPr lang="en-US" dirty="0"/>
              <a:t> in the table.</a:t>
            </a:r>
          </a:p>
          <a:p>
            <a:pPr>
              <a:buFont typeface="Arial" panose="020B0604020202020204" pitchFamily="34" charset="0"/>
              <a:buChar char="•"/>
            </a:pPr>
            <a:r>
              <a:rPr lang="en-US" dirty="0"/>
              <a:t>Every record is </a:t>
            </a:r>
            <a:r>
              <a:rPr lang="en-US" b="1" dirty="0"/>
              <a:t>unique</a:t>
            </a:r>
            <a:r>
              <a:rPr lang="en-US" dirty="0"/>
              <a:t>, usually because of a primary key.</a:t>
            </a:r>
          </a:p>
          <a:p>
            <a:pPr>
              <a:buFont typeface="Arial" panose="020B0604020202020204" pitchFamily="34" charset="0"/>
              <a:buChar char="•"/>
            </a:pPr>
            <a:r>
              <a:rPr lang="en-US" dirty="0"/>
              <a:t>Multiple records together form a table.</a:t>
            </a:r>
          </a:p>
        </p:txBody>
      </p:sp>
    </p:spTree>
    <p:extLst>
      <p:ext uri="{BB962C8B-B14F-4D97-AF65-F5344CB8AC3E}">
        <p14:creationId xmlns:p14="http://schemas.microsoft.com/office/powerpoint/2010/main" val="41799933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333E6-D708-BA2A-FBAD-F3545D305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6B7AE-9515-2281-12DD-AEAD4031AE0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CCAD18AD-7928-9E10-A613-8C1D9B4CD2D5}"/>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15731104-1FFC-B6EC-427D-DDDC2DABE47E}"/>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7" name="Picture 6" descr="A screenshot of a computer">
            <a:extLst>
              <a:ext uri="{FF2B5EF4-FFF2-40B4-BE49-F238E27FC236}">
                <a16:creationId xmlns:a16="http://schemas.microsoft.com/office/drawing/2014/main" id="{E40E05E0-9F15-24F5-81CE-80632C6CD69E}"/>
              </a:ext>
            </a:extLst>
          </p:cNvPr>
          <p:cNvPicPr>
            <a:picLocks noChangeAspect="1"/>
          </p:cNvPicPr>
          <p:nvPr/>
        </p:nvPicPr>
        <p:blipFill>
          <a:blip r:embed="rId2"/>
          <a:stretch>
            <a:fillRect/>
          </a:stretch>
        </p:blipFill>
        <p:spPr>
          <a:xfrm>
            <a:off x="809277" y="1809955"/>
            <a:ext cx="8694488" cy="4887007"/>
          </a:xfrm>
          <a:prstGeom prst="rect">
            <a:avLst/>
          </a:prstGeom>
        </p:spPr>
      </p:pic>
    </p:spTree>
    <p:extLst>
      <p:ext uri="{BB962C8B-B14F-4D97-AF65-F5344CB8AC3E}">
        <p14:creationId xmlns:p14="http://schemas.microsoft.com/office/powerpoint/2010/main" val="11521252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6CD82-9466-38D9-4489-1ECED7BD9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CE18F-28F3-9064-44C8-F394102B47A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91BA054F-BFE1-AD85-FAB3-64E305263CDD}"/>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D5D2D04A-F192-017E-F68C-8BB90C7469F6}"/>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7" name="Picture 6" descr="A screenshot of a computer error">
            <a:extLst>
              <a:ext uri="{FF2B5EF4-FFF2-40B4-BE49-F238E27FC236}">
                <a16:creationId xmlns:a16="http://schemas.microsoft.com/office/drawing/2014/main" id="{0DF974BD-CE62-9CE5-1469-6648297B397F}"/>
              </a:ext>
            </a:extLst>
          </p:cNvPr>
          <p:cNvPicPr>
            <a:picLocks noChangeAspect="1"/>
          </p:cNvPicPr>
          <p:nvPr/>
        </p:nvPicPr>
        <p:blipFill>
          <a:blip r:embed="rId2"/>
          <a:stretch>
            <a:fillRect/>
          </a:stretch>
        </p:blipFill>
        <p:spPr>
          <a:xfrm>
            <a:off x="1760806" y="2319190"/>
            <a:ext cx="6601746" cy="3238952"/>
          </a:xfrm>
          <a:prstGeom prst="rect">
            <a:avLst/>
          </a:prstGeom>
        </p:spPr>
      </p:pic>
    </p:spTree>
    <p:extLst>
      <p:ext uri="{BB962C8B-B14F-4D97-AF65-F5344CB8AC3E}">
        <p14:creationId xmlns:p14="http://schemas.microsoft.com/office/powerpoint/2010/main" val="14580081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55387-B49C-7A52-4898-06DA3B15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08639-6203-15EF-5DB8-C170CF22D9E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C69F56E2-54A5-BE69-A449-84901D324AAB}"/>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FF3431C3-5E26-A8C9-53AE-126CB0EE2080}"/>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5" name="Picture 4" descr="A white background with black text">
            <a:extLst>
              <a:ext uri="{FF2B5EF4-FFF2-40B4-BE49-F238E27FC236}">
                <a16:creationId xmlns:a16="http://schemas.microsoft.com/office/drawing/2014/main" id="{2E34210B-D435-82DE-A599-C52126941106}"/>
              </a:ext>
            </a:extLst>
          </p:cNvPr>
          <p:cNvPicPr>
            <a:picLocks noChangeAspect="1"/>
          </p:cNvPicPr>
          <p:nvPr/>
        </p:nvPicPr>
        <p:blipFill>
          <a:blip r:embed="rId2"/>
          <a:stretch>
            <a:fillRect/>
          </a:stretch>
        </p:blipFill>
        <p:spPr>
          <a:xfrm>
            <a:off x="2492656" y="2289061"/>
            <a:ext cx="5677692" cy="2010056"/>
          </a:xfrm>
          <a:prstGeom prst="rect">
            <a:avLst/>
          </a:prstGeom>
        </p:spPr>
      </p:pic>
    </p:spTree>
    <p:extLst>
      <p:ext uri="{BB962C8B-B14F-4D97-AF65-F5344CB8AC3E}">
        <p14:creationId xmlns:p14="http://schemas.microsoft.com/office/powerpoint/2010/main" val="4629570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49D2F-943A-B174-8F00-B8FEFE4CB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E001F-E027-5BA8-F0E3-1B1215C5E54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6DE926D3-95C3-584F-80B1-9989F4D971B4}"/>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0EF3053F-7F31-3869-66B5-91A7D4F7AC1C}"/>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7" name="Picture 6" descr="A screenshot of a computer code">
            <a:extLst>
              <a:ext uri="{FF2B5EF4-FFF2-40B4-BE49-F238E27FC236}">
                <a16:creationId xmlns:a16="http://schemas.microsoft.com/office/drawing/2014/main" id="{635B58D5-5117-DAFA-BCAA-AE61774C5140}"/>
              </a:ext>
            </a:extLst>
          </p:cNvPr>
          <p:cNvPicPr>
            <a:picLocks noChangeAspect="1"/>
          </p:cNvPicPr>
          <p:nvPr/>
        </p:nvPicPr>
        <p:blipFill>
          <a:blip r:embed="rId2"/>
          <a:stretch>
            <a:fillRect/>
          </a:stretch>
        </p:blipFill>
        <p:spPr>
          <a:xfrm>
            <a:off x="2040155" y="2103729"/>
            <a:ext cx="6582694" cy="4029637"/>
          </a:xfrm>
          <a:prstGeom prst="rect">
            <a:avLst/>
          </a:prstGeom>
        </p:spPr>
      </p:pic>
    </p:spTree>
    <p:extLst>
      <p:ext uri="{BB962C8B-B14F-4D97-AF65-F5344CB8AC3E}">
        <p14:creationId xmlns:p14="http://schemas.microsoft.com/office/powerpoint/2010/main" val="40708199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94F5D-0997-F5F6-D3C4-21B1D9745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DE878-2A47-3FE5-3301-EDF680EC542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89BE1CE6-80EA-FE4F-99EA-08EB0BC348A0}"/>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CB4C5B06-0135-6850-8B60-80DB20A6A919}"/>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5" name="Picture 4" descr="A screenshot of a computer">
            <a:extLst>
              <a:ext uri="{FF2B5EF4-FFF2-40B4-BE49-F238E27FC236}">
                <a16:creationId xmlns:a16="http://schemas.microsoft.com/office/drawing/2014/main" id="{C2B42ADD-CE6B-36C8-D1D8-62DD7B2232D5}"/>
              </a:ext>
            </a:extLst>
          </p:cNvPr>
          <p:cNvPicPr>
            <a:picLocks noChangeAspect="1"/>
          </p:cNvPicPr>
          <p:nvPr/>
        </p:nvPicPr>
        <p:blipFill>
          <a:blip r:embed="rId2"/>
          <a:stretch>
            <a:fillRect/>
          </a:stretch>
        </p:blipFill>
        <p:spPr>
          <a:xfrm>
            <a:off x="1202531" y="2047204"/>
            <a:ext cx="7268589" cy="4810796"/>
          </a:xfrm>
          <a:prstGeom prst="rect">
            <a:avLst/>
          </a:prstGeom>
        </p:spPr>
      </p:pic>
    </p:spTree>
    <p:extLst>
      <p:ext uri="{BB962C8B-B14F-4D97-AF65-F5344CB8AC3E}">
        <p14:creationId xmlns:p14="http://schemas.microsoft.com/office/powerpoint/2010/main" val="39742617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0FB9B-3B93-5EDC-7841-560047507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B820C-E79B-D599-6EFF-6861940174B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A02F938B-0E4D-6695-77FB-F7AA03DDC52D}"/>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E57DCC6F-5154-5FF9-068E-470D12F6932B}"/>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7" name="Picture 6" descr="A screenshot of a computer">
            <a:extLst>
              <a:ext uri="{FF2B5EF4-FFF2-40B4-BE49-F238E27FC236}">
                <a16:creationId xmlns:a16="http://schemas.microsoft.com/office/drawing/2014/main" id="{D2CB15B9-D6C9-8CE1-4FBD-6EB3F6C13842}"/>
              </a:ext>
            </a:extLst>
          </p:cNvPr>
          <p:cNvPicPr>
            <a:picLocks noChangeAspect="1"/>
          </p:cNvPicPr>
          <p:nvPr/>
        </p:nvPicPr>
        <p:blipFill>
          <a:blip r:embed="rId2"/>
          <a:stretch>
            <a:fillRect/>
          </a:stretch>
        </p:blipFill>
        <p:spPr>
          <a:xfrm>
            <a:off x="1870783" y="2152338"/>
            <a:ext cx="7011378" cy="3362794"/>
          </a:xfrm>
          <a:prstGeom prst="rect">
            <a:avLst/>
          </a:prstGeom>
        </p:spPr>
      </p:pic>
    </p:spTree>
    <p:extLst>
      <p:ext uri="{BB962C8B-B14F-4D97-AF65-F5344CB8AC3E}">
        <p14:creationId xmlns:p14="http://schemas.microsoft.com/office/powerpoint/2010/main" val="5266907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A2577-84D7-A951-EDB5-9BE91BCC5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60814-59AB-5C4F-AF44-AE6C9221FA3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0F150948-B85C-F288-A427-BB95ACBD218F}"/>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5756E057-B001-4A13-E18C-F68C41F1B820}"/>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5" name="Picture 4" descr="A screenshot of a computer&#10;&#10;AI-generated content may be incorrect.">
            <a:extLst>
              <a:ext uri="{FF2B5EF4-FFF2-40B4-BE49-F238E27FC236}">
                <a16:creationId xmlns:a16="http://schemas.microsoft.com/office/drawing/2014/main" id="{EDF2C031-4245-E105-9FA5-06A34B0F7559}"/>
              </a:ext>
            </a:extLst>
          </p:cNvPr>
          <p:cNvPicPr>
            <a:picLocks noChangeAspect="1"/>
          </p:cNvPicPr>
          <p:nvPr/>
        </p:nvPicPr>
        <p:blipFill>
          <a:blip r:embed="rId2"/>
          <a:stretch>
            <a:fillRect/>
          </a:stretch>
        </p:blipFill>
        <p:spPr>
          <a:xfrm>
            <a:off x="2410287" y="2216495"/>
            <a:ext cx="6801799" cy="2514951"/>
          </a:xfrm>
          <a:prstGeom prst="rect">
            <a:avLst/>
          </a:prstGeom>
        </p:spPr>
      </p:pic>
    </p:spTree>
    <p:extLst>
      <p:ext uri="{BB962C8B-B14F-4D97-AF65-F5344CB8AC3E}">
        <p14:creationId xmlns:p14="http://schemas.microsoft.com/office/powerpoint/2010/main" val="14493767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1F63-2165-F1A3-E647-E75873AA6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4C5CC-6078-4AA3-A0A7-D637AD6EF7E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287FF582-0FFF-9B79-E3A5-953BF61B61DB}"/>
              </a:ext>
            </a:extLst>
          </p:cNvPr>
          <p:cNvSpPr txBox="1"/>
          <p:nvPr/>
        </p:nvSpPr>
        <p:spPr>
          <a:xfrm>
            <a:off x="2333469" y="987063"/>
            <a:ext cx="6100996" cy="369332"/>
          </a:xfrm>
          <a:prstGeom prst="rect">
            <a:avLst/>
          </a:prstGeom>
          <a:noFill/>
        </p:spPr>
        <p:txBody>
          <a:bodyPr wrap="square">
            <a:spAutoFit/>
          </a:bodyPr>
          <a:lstStyle/>
          <a:p>
            <a:r>
              <a:rPr lang="en-US" b="1" dirty="0"/>
              <a:t>			Advanced SQL Concepts</a:t>
            </a:r>
            <a:endParaRPr lang="en-IN" b="1" dirty="0"/>
          </a:p>
        </p:txBody>
      </p:sp>
      <p:sp>
        <p:nvSpPr>
          <p:cNvPr id="3" name="TextBox 2">
            <a:extLst>
              <a:ext uri="{FF2B5EF4-FFF2-40B4-BE49-F238E27FC236}">
                <a16:creationId xmlns:a16="http://schemas.microsoft.com/office/drawing/2014/main" id="{CA71678C-A59D-48D1-6BD0-8FCE64DA5B69}"/>
              </a:ext>
            </a:extLst>
          </p:cNvPr>
          <p:cNvSpPr txBox="1"/>
          <p:nvPr/>
        </p:nvSpPr>
        <p:spPr>
          <a:xfrm>
            <a:off x="2795666" y="1359321"/>
            <a:ext cx="6100996" cy="369332"/>
          </a:xfrm>
          <a:prstGeom prst="rect">
            <a:avLst/>
          </a:prstGeom>
          <a:noFill/>
        </p:spPr>
        <p:txBody>
          <a:bodyPr wrap="square">
            <a:spAutoFit/>
          </a:bodyPr>
          <a:lstStyle/>
          <a:p>
            <a:r>
              <a:rPr lang="en-US" b="1" dirty="0"/>
              <a:t>Database Encryption and Data Masking</a:t>
            </a:r>
            <a:endParaRPr lang="en-IN" b="1" dirty="0"/>
          </a:p>
        </p:txBody>
      </p:sp>
      <p:pic>
        <p:nvPicPr>
          <p:cNvPr id="7" name="Picture 6" descr="A screenshot of a computer program">
            <a:extLst>
              <a:ext uri="{FF2B5EF4-FFF2-40B4-BE49-F238E27FC236}">
                <a16:creationId xmlns:a16="http://schemas.microsoft.com/office/drawing/2014/main" id="{408FC328-4DAC-928F-166C-627B5167B9A7}"/>
              </a:ext>
            </a:extLst>
          </p:cNvPr>
          <p:cNvPicPr>
            <a:picLocks noChangeAspect="1"/>
          </p:cNvPicPr>
          <p:nvPr/>
        </p:nvPicPr>
        <p:blipFill>
          <a:blip r:embed="rId2"/>
          <a:stretch>
            <a:fillRect/>
          </a:stretch>
        </p:blipFill>
        <p:spPr>
          <a:xfrm>
            <a:off x="1925973" y="2376772"/>
            <a:ext cx="6001588" cy="3753374"/>
          </a:xfrm>
          <a:prstGeom prst="rect">
            <a:avLst/>
          </a:prstGeom>
        </p:spPr>
      </p:pic>
    </p:spTree>
    <p:extLst>
      <p:ext uri="{BB962C8B-B14F-4D97-AF65-F5344CB8AC3E}">
        <p14:creationId xmlns:p14="http://schemas.microsoft.com/office/powerpoint/2010/main" val="236057686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CCC0-93AF-C13A-350C-EC31D0B72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A9DE7-CCA6-7427-5D1B-B45462692032}"/>
              </a:ext>
            </a:extLst>
          </p:cNvPr>
          <p:cNvSpPr>
            <a:spLocks noGrp="1"/>
          </p:cNvSpPr>
          <p:nvPr>
            <p:ph type="title"/>
          </p:nvPr>
        </p:nvSpPr>
        <p:spPr>
          <a:xfrm>
            <a:off x="857217" y="3187909"/>
            <a:ext cx="8596668" cy="1320800"/>
          </a:xfrm>
        </p:spPr>
        <p:txBody>
          <a:bodyPr/>
          <a:lstStyle/>
          <a:p>
            <a:pPr algn="ctr"/>
            <a:r>
              <a:rPr lang="en-IN" dirty="0">
                <a:solidFill>
                  <a:schemeClr val="tx1"/>
                </a:solidFill>
              </a:rPr>
              <a:t>Thank You </a:t>
            </a:r>
          </a:p>
        </p:txBody>
      </p:sp>
    </p:spTree>
    <p:extLst>
      <p:ext uri="{BB962C8B-B14F-4D97-AF65-F5344CB8AC3E}">
        <p14:creationId xmlns:p14="http://schemas.microsoft.com/office/powerpoint/2010/main" val="2394826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9A2F2-49B6-99D7-F95A-F08FA5F32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9FC35-F4A3-8264-4CE9-DE7ADC16AAFD}"/>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788AA513-1CBB-7E80-84EE-A623AF3235CC}"/>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0E71A648-F129-9F00-0236-685D6101DA01}"/>
              </a:ext>
            </a:extLst>
          </p:cNvPr>
          <p:cNvSpPr txBox="1"/>
          <p:nvPr/>
        </p:nvSpPr>
        <p:spPr>
          <a:xfrm>
            <a:off x="1131756" y="1896655"/>
            <a:ext cx="7622499" cy="3139321"/>
          </a:xfrm>
          <a:prstGeom prst="rect">
            <a:avLst/>
          </a:prstGeom>
          <a:noFill/>
        </p:spPr>
        <p:txBody>
          <a:bodyPr wrap="square">
            <a:spAutoFit/>
          </a:bodyPr>
          <a:lstStyle/>
          <a:p>
            <a:pPr>
              <a:buNone/>
            </a:pPr>
            <a:r>
              <a:rPr lang="en-US" dirty="0"/>
              <a:t>A </a:t>
            </a:r>
            <a:r>
              <a:rPr lang="en-US" b="1" dirty="0"/>
              <a:t>column in an RDBMS (Relational Database Management System)</a:t>
            </a:r>
            <a:r>
              <a:rPr lang="en-US" dirty="0"/>
              <a:t> is:</a:t>
            </a:r>
          </a:p>
          <a:p>
            <a:pPr>
              <a:buNone/>
            </a:pPr>
            <a:endParaRPr lang="en-US" dirty="0"/>
          </a:p>
          <a:p>
            <a:pPr>
              <a:buNone/>
            </a:pPr>
            <a:r>
              <a:rPr lang="en-US" b="1" dirty="0"/>
              <a:t>Definition</a:t>
            </a:r>
          </a:p>
          <a:p>
            <a:pPr>
              <a:buNone/>
            </a:pPr>
            <a:r>
              <a:rPr lang="en-US" dirty="0"/>
              <a:t>A </a:t>
            </a:r>
            <a:r>
              <a:rPr lang="en-US" i="1" dirty="0"/>
              <a:t>column</a:t>
            </a:r>
            <a:r>
              <a:rPr lang="en-US" dirty="0"/>
              <a:t> is a vertical structure in a table that represents a single field or attribute of the data.</a:t>
            </a:r>
          </a:p>
          <a:p>
            <a:pPr>
              <a:buNone/>
            </a:pPr>
            <a:br>
              <a:rPr lang="en-US" dirty="0"/>
            </a:br>
            <a:r>
              <a:rPr lang="en-US" dirty="0"/>
              <a:t>Each column has:</a:t>
            </a:r>
          </a:p>
          <a:p>
            <a:pPr>
              <a:buNone/>
            </a:pPr>
            <a:endParaRPr lang="en-US" dirty="0"/>
          </a:p>
          <a:p>
            <a:pPr>
              <a:buFont typeface="Arial" panose="020B0604020202020204" pitchFamily="34" charset="0"/>
              <a:buChar char="•"/>
            </a:pPr>
            <a:r>
              <a:rPr lang="en-US" dirty="0"/>
              <a:t>A </a:t>
            </a:r>
            <a:r>
              <a:rPr lang="en-US" b="1" dirty="0"/>
              <a:t>name</a:t>
            </a:r>
            <a:r>
              <a:rPr lang="en-US" dirty="0"/>
              <a:t> (e.g., </a:t>
            </a:r>
            <a:r>
              <a:rPr lang="en-US" dirty="0" err="1">
                <a:latin typeface="Courier New" panose="02070309020205020404" pitchFamily="49" charset="0"/>
              </a:rPr>
              <a:t>employee_id</a:t>
            </a:r>
            <a:r>
              <a:rPr lang="en-US" dirty="0"/>
              <a:t>, </a:t>
            </a:r>
            <a:r>
              <a:rPr lang="en-US" dirty="0" err="1">
                <a:latin typeface="Courier New" panose="02070309020205020404" pitchFamily="49" charset="0"/>
              </a:rPr>
              <a:t>first_name</a:t>
            </a:r>
            <a:r>
              <a:rPr lang="en-US" dirty="0"/>
              <a:t>)</a:t>
            </a:r>
          </a:p>
          <a:p>
            <a:pPr>
              <a:buFont typeface="Arial" panose="020B0604020202020204" pitchFamily="34" charset="0"/>
              <a:buChar char="•"/>
            </a:pPr>
            <a:r>
              <a:rPr lang="en-US" dirty="0"/>
              <a:t>A </a:t>
            </a:r>
            <a:r>
              <a:rPr lang="en-US" b="1" dirty="0"/>
              <a:t>data type</a:t>
            </a:r>
            <a:r>
              <a:rPr lang="en-US" dirty="0"/>
              <a:t> (e.g., </a:t>
            </a:r>
            <a:r>
              <a:rPr lang="en-US" dirty="0">
                <a:latin typeface="Courier New" panose="02070309020205020404" pitchFamily="49" charset="0"/>
              </a:rPr>
              <a:t>INT</a:t>
            </a:r>
            <a:r>
              <a:rPr lang="en-US" dirty="0"/>
              <a:t>, </a:t>
            </a:r>
            <a:r>
              <a:rPr lang="en-US" dirty="0">
                <a:latin typeface="Courier New" panose="02070309020205020404" pitchFamily="49" charset="0"/>
              </a:rPr>
              <a:t>VARCHAR</a:t>
            </a:r>
            <a:r>
              <a:rPr lang="en-US" dirty="0"/>
              <a:t>, </a:t>
            </a:r>
            <a:r>
              <a:rPr lang="en-US" dirty="0">
                <a:latin typeface="Courier New" panose="02070309020205020404" pitchFamily="49" charset="0"/>
              </a:rPr>
              <a:t>DATE</a:t>
            </a:r>
            <a:r>
              <a:rPr lang="en-US" dirty="0"/>
              <a:t>)</a:t>
            </a:r>
          </a:p>
          <a:p>
            <a:pPr>
              <a:buFont typeface="Arial" panose="020B0604020202020204" pitchFamily="34" charset="0"/>
              <a:buChar char="•"/>
            </a:pPr>
            <a:r>
              <a:rPr lang="en-US" dirty="0"/>
              <a:t>Optional </a:t>
            </a:r>
            <a:r>
              <a:rPr lang="en-US" b="1" dirty="0"/>
              <a:t>constraints</a:t>
            </a:r>
            <a:r>
              <a:rPr lang="en-US" dirty="0"/>
              <a:t> (e.g., </a:t>
            </a:r>
            <a:r>
              <a:rPr lang="en-US" dirty="0">
                <a:latin typeface="Courier New" panose="02070309020205020404" pitchFamily="49" charset="0"/>
              </a:rPr>
              <a:t>PRIMARY KEY</a:t>
            </a:r>
            <a:r>
              <a:rPr lang="en-US" dirty="0"/>
              <a:t>, </a:t>
            </a:r>
            <a:r>
              <a:rPr lang="en-US" dirty="0">
                <a:latin typeface="Courier New" panose="02070309020205020404" pitchFamily="49" charset="0"/>
              </a:rPr>
              <a:t>NOT NULL</a:t>
            </a:r>
            <a:r>
              <a:rPr lang="en-US" dirty="0"/>
              <a:t>, </a:t>
            </a:r>
            <a:r>
              <a:rPr lang="en-US" dirty="0">
                <a:latin typeface="Courier New" panose="02070309020205020404" pitchFamily="49" charset="0"/>
              </a:rPr>
              <a:t>UNIQUE</a:t>
            </a:r>
            <a:r>
              <a:rPr lang="en-US" dirty="0"/>
              <a:t>)</a:t>
            </a:r>
          </a:p>
        </p:txBody>
      </p:sp>
    </p:spTree>
    <p:extLst>
      <p:ext uri="{BB962C8B-B14F-4D97-AF65-F5344CB8AC3E}">
        <p14:creationId xmlns:p14="http://schemas.microsoft.com/office/powerpoint/2010/main" val="231999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2C43-4A4E-7ECA-66CD-EB9699EE3E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53717-A96C-FF64-54CF-F6C9B6837ADA}"/>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98BCC4A1-F908-BEF9-016A-1B2CCB7B4DE6}"/>
              </a:ext>
            </a:extLst>
          </p:cNvPr>
          <p:cNvSpPr txBox="1"/>
          <p:nvPr/>
        </p:nvSpPr>
        <p:spPr>
          <a:xfrm>
            <a:off x="1116767" y="1349195"/>
            <a:ext cx="5343994" cy="646331"/>
          </a:xfrm>
          <a:prstGeom prst="rect">
            <a:avLst/>
          </a:prstGeom>
          <a:noFill/>
        </p:spPr>
        <p:txBody>
          <a:bodyPr wrap="square">
            <a:spAutoFit/>
          </a:bodyPr>
          <a:lstStyle/>
          <a:p>
            <a:pPr fontAlgn="base"/>
            <a:r>
              <a:rPr lang="en-US" b="1" dirty="0"/>
              <a:t>Concepts of RDBMS</a:t>
            </a:r>
          </a:p>
          <a:p>
            <a:pPr>
              <a:buNone/>
            </a:pPr>
            <a:endParaRPr lang="en-US" dirty="0"/>
          </a:p>
        </p:txBody>
      </p:sp>
      <p:pic>
        <p:nvPicPr>
          <p:cNvPr id="5" name="Picture 4">
            <a:extLst>
              <a:ext uri="{FF2B5EF4-FFF2-40B4-BE49-F238E27FC236}">
                <a16:creationId xmlns:a16="http://schemas.microsoft.com/office/drawing/2014/main" id="{33C3BF58-4642-E900-6D13-246914CA7280}"/>
              </a:ext>
            </a:extLst>
          </p:cNvPr>
          <p:cNvPicPr>
            <a:picLocks noChangeAspect="1"/>
          </p:cNvPicPr>
          <p:nvPr/>
        </p:nvPicPr>
        <p:blipFill>
          <a:blip r:embed="rId2"/>
          <a:stretch>
            <a:fillRect/>
          </a:stretch>
        </p:blipFill>
        <p:spPr>
          <a:xfrm>
            <a:off x="909316" y="1853787"/>
            <a:ext cx="7944959" cy="2191056"/>
          </a:xfrm>
          <a:prstGeom prst="rect">
            <a:avLst/>
          </a:prstGeom>
        </p:spPr>
      </p:pic>
      <p:sp>
        <p:nvSpPr>
          <p:cNvPr id="7" name="TextBox 6">
            <a:extLst>
              <a:ext uri="{FF2B5EF4-FFF2-40B4-BE49-F238E27FC236}">
                <a16:creationId xmlns:a16="http://schemas.microsoft.com/office/drawing/2014/main" id="{A64619CD-0DA1-66E5-8040-71C915BBE70A}"/>
              </a:ext>
            </a:extLst>
          </p:cNvPr>
          <p:cNvSpPr txBox="1"/>
          <p:nvPr/>
        </p:nvSpPr>
        <p:spPr>
          <a:xfrm>
            <a:off x="1161736" y="4343001"/>
            <a:ext cx="9361359" cy="1754326"/>
          </a:xfrm>
          <a:prstGeom prst="rect">
            <a:avLst/>
          </a:prstGeom>
          <a:noFill/>
        </p:spPr>
        <p:txBody>
          <a:bodyPr wrap="square">
            <a:spAutoFit/>
          </a:bodyPr>
          <a:lstStyle/>
          <a:p>
            <a:pPr>
              <a:buNone/>
            </a:pPr>
            <a:r>
              <a:rPr lang="en-US" b="1" dirty="0"/>
              <a:t>Key Characteristics of a Column</a:t>
            </a:r>
          </a:p>
          <a:p>
            <a:pPr>
              <a:buNone/>
            </a:pPr>
            <a:endParaRPr lang="en-US" b="1" dirty="0"/>
          </a:p>
          <a:p>
            <a:pPr>
              <a:buFont typeface="Arial" panose="020B0604020202020204" pitchFamily="34" charset="0"/>
              <a:buChar char="•"/>
            </a:pPr>
            <a:r>
              <a:rPr lang="en-US" dirty="0"/>
              <a:t>Represents </a:t>
            </a:r>
            <a:r>
              <a:rPr lang="en-US" b="1" dirty="0"/>
              <a:t>one attribute</a:t>
            </a:r>
            <a:r>
              <a:rPr lang="en-US" dirty="0"/>
              <a:t> of an entity.</a:t>
            </a:r>
          </a:p>
          <a:p>
            <a:pPr>
              <a:buFont typeface="Arial" panose="020B0604020202020204" pitchFamily="34" charset="0"/>
              <a:buChar char="•"/>
            </a:pPr>
            <a:r>
              <a:rPr lang="en-US" dirty="0"/>
              <a:t>All values in a column have the </a:t>
            </a:r>
            <a:r>
              <a:rPr lang="en-US" b="1" dirty="0"/>
              <a:t>same data type</a:t>
            </a:r>
            <a:r>
              <a:rPr lang="en-US" dirty="0"/>
              <a:t>.</a:t>
            </a:r>
          </a:p>
          <a:p>
            <a:pPr>
              <a:buFont typeface="Arial" panose="020B0604020202020204" pitchFamily="34" charset="0"/>
              <a:buChar char="•"/>
            </a:pPr>
            <a:r>
              <a:rPr lang="en-US" dirty="0"/>
              <a:t>Columns form the </a:t>
            </a:r>
            <a:r>
              <a:rPr lang="en-US" b="1" dirty="0"/>
              <a:t>schema</a:t>
            </a:r>
            <a:r>
              <a:rPr lang="en-US" dirty="0"/>
              <a:t> of a table.</a:t>
            </a:r>
          </a:p>
          <a:p>
            <a:pPr>
              <a:buFont typeface="Arial" panose="020B0604020202020204" pitchFamily="34" charset="0"/>
              <a:buChar char="•"/>
            </a:pPr>
            <a:r>
              <a:rPr lang="en-US" dirty="0"/>
              <a:t>Columns support constraints to control data accuracy.</a:t>
            </a:r>
          </a:p>
        </p:txBody>
      </p:sp>
    </p:spTree>
    <p:extLst>
      <p:ext uri="{BB962C8B-B14F-4D97-AF65-F5344CB8AC3E}">
        <p14:creationId xmlns:p14="http://schemas.microsoft.com/office/powerpoint/2010/main" val="214883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A13A-CD7E-75CD-B8AB-F8216AC45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CBD95-10E8-4370-4C03-CB0B83A40080}"/>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2B9C1DD4-9B3C-11B5-89AB-0009C9240319}"/>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12A65A4C-C471-D277-D887-0FD093AD5956}"/>
              </a:ext>
            </a:extLst>
          </p:cNvPr>
          <p:cNvSpPr txBox="1"/>
          <p:nvPr/>
        </p:nvSpPr>
        <p:spPr>
          <a:xfrm>
            <a:off x="1131756" y="1940349"/>
            <a:ext cx="8222105" cy="646331"/>
          </a:xfrm>
          <a:prstGeom prst="rect">
            <a:avLst/>
          </a:prstGeom>
          <a:noFill/>
        </p:spPr>
        <p:txBody>
          <a:bodyPr wrap="square">
            <a:spAutoFit/>
          </a:bodyPr>
          <a:lstStyle/>
          <a:p>
            <a:r>
              <a:rPr lang="en-US" dirty="0"/>
              <a:t>A </a:t>
            </a:r>
            <a:r>
              <a:rPr lang="en-US" b="1" dirty="0"/>
              <a:t>NULL value in an RDBMS</a:t>
            </a:r>
            <a:r>
              <a:rPr lang="en-US" dirty="0"/>
              <a:t> represents </a:t>
            </a:r>
            <a:r>
              <a:rPr lang="en-US" b="1" dirty="0"/>
              <a:t>missing</a:t>
            </a:r>
            <a:r>
              <a:rPr lang="en-US" dirty="0"/>
              <a:t>, </a:t>
            </a:r>
            <a:r>
              <a:rPr lang="en-US" b="1" dirty="0"/>
              <a:t>unknown</a:t>
            </a:r>
            <a:r>
              <a:rPr lang="en-US" dirty="0"/>
              <a:t>, or </a:t>
            </a:r>
            <a:r>
              <a:rPr lang="en-US" b="1" dirty="0"/>
              <a:t>not applicable</a:t>
            </a:r>
            <a:r>
              <a:rPr lang="en-US" dirty="0"/>
              <a:t> data.</a:t>
            </a:r>
            <a:endParaRPr lang="en-IN" dirty="0"/>
          </a:p>
        </p:txBody>
      </p:sp>
      <p:sp>
        <p:nvSpPr>
          <p:cNvPr id="7" name="TextBox 6">
            <a:extLst>
              <a:ext uri="{FF2B5EF4-FFF2-40B4-BE49-F238E27FC236}">
                <a16:creationId xmlns:a16="http://schemas.microsoft.com/office/drawing/2014/main" id="{48B5100E-429E-B1F9-BF2C-8F8182149B61}"/>
              </a:ext>
            </a:extLst>
          </p:cNvPr>
          <p:cNvSpPr txBox="1"/>
          <p:nvPr/>
        </p:nvSpPr>
        <p:spPr>
          <a:xfrm>
            <a:off x="1071797" y="2908172"/>
            <a:ext cx="6100996" cy="2585323"/>
          </a:xfrm>
          <a:prstGeom prst="rect">
            <a:avLst/>
          </a:prstGeom>
          <a:noFill/>
        </p:spPr>
        <p:txBody>
          <a:bodyPr wrap="square">
            <a:spAutoFit/>
          </a:bodyPr>
          <a:lstStyle/>
          <a:p>
            <a:pPr>
              <a:buNone/>
            </a:pPr>
            <a:r>
              <a:rPr lang="en-US" b="1" dirty="0"/>
              <a:t>Definition</a:t>
            </a:r>
          </a:p>
          <a:p>
            <a:pPr>
              <a:buNone/>
            </a:pPr>
            <a:endParaRPr lang="en-US" b="1" dirty="0"/>
          </a:p>
          <a:p>
            <a:pPr>
              <a:buNone/>
            </a:pPr>
            <a:r>
              <a:rPr lang="en-US" b="1" dirty="0"/>
              <a:t>NULL</a:t>
            </a:r>
            <a:r>
              <a:rPr lang="en-US" dirty="0"/>
              <a:t> means </a:t>
            </a:r>
            <a:r>
              <a:rPr lang="en-US" b="1" dirty="0"/>
              <a:t>no value</a:t>
            </a:r>
            <a:r>
              <a:rPr lang="en-US" dirty="0"/>
              <a:t>.</a:t>
            </a:r>
            <a:br>
              <a:rPr lang="en-US" dirty="0"/>
            </a:br>
            <a:r>
              <a:rPr lang="en-US" dirty="0"/>
              <a:t>It is </a:t>
            </a:r>
            <a:r>
              <a:rPr lang="en-US" b="1" dirty="0"/>
              <a:t>not</a:t>
            </a:r>
            <a:r>
              <a:rPr lang="en-US" dirty="0"/>
              <a:t>:</a:t>
            </a:r>
          </a:p>
          <a:p>
            <a:pPr>
              <a:buFont typeface="Arial" panose="020B0604020202020204" pitchFamily="34" charset="0"/>
              <a:buChar char="•"/>
            </a:pPr>
            <a:r>
              <a:rPr lang="en-US" dirty="0"/>
              <a:t>Not zero (</a:t>
            </a:r>
            <a:r>
              <a:rPr lang="en-US" dirty="0">
                <a:latin typeface="Courier New" panose="02070309020205020404" pitchFamily="49" charset="0"/>
              </a:rPr>
              <a:t>0</a:t>
            </a:r>
            <a:r>
              <a:rPr lang="en-US" dirty="0"/>
              <a:t>)</a:t>
            </a:r>
          </a:p>
          <a:p>
            <a:pPr>
              <a:buFont typeface="Arial" panose="020B0604020202020204" pitchFamily="34" charset="0"/>
              <a:buChar char="•"/>
            </a:pPr>
            <a:r>
              <a:rPr lang="en-US" dirty="0"/>
              <a:t>Not an empty string (</a:t>
            </a:r>
            <a:r>
              <a:rPr lang="en-US" dirty="0">
                <a:latin typeface="Courier New" panose="02070309020205020404" pitchFamily="49" charset="0"/>
              </a:rPr>
              <a:t>''</a:t>
            </a:r>
            <a:r>
              <a:rPr lang="en-US" dirty="0"/>
              <a:t>)</a:t>
            </a:r>
          </a:p>
          <a:p>
            <a:pPr>
              <a:buFont typeface="Arial" panose="020B0604020202020204" pitchFamily="34" charset="0"/>
              <a:buChar char="•"/>
            </a:pPr>
            <a:r>
              <a:rPr lang="en-US" dirty="0"/>
              <a:t>Not a space (</a:t>
            </a:r>
            <a:r>
              <a:rPr lang="en-US" dirty="0">
                <a:latin typeface="Courier New" panose="02070309020205020404" pitchFamily="49" charset="0"/>
              </a:rPr>
              <a:t>' '</a:t>
            </a:r>
            <a:r>
              <a:rPr lang="en-US" dirty="0"/>
              <a:t>)</a:t>
            </a:r>
          </a:p>
          <a:p>
            <a:pPr>
              <a:buNone/>
            </a:pPr>
            <a:r>
              <a:rPr lang="en-US" dirty="0"/>
              <a:t>It literally means: </a:t>
            </a:r>
            <a:r>
              <a:rPr lang="en-US" b="1" dirty="0"/>
              <a:t>the value does not exist</a:t>
            </a:r>
            <a:r>
              <a:rPr lang="en-US" dirty="0"/>
              <a:t> or </a:t>
            </a:r>
            <a:r>
              <a:rPr lang="en-US" b="1" dirty="0"/>
              <a:t>is not known</a:t>
            </a:r>
            <a:r>
              <a:rPr lang="en-US" dirty="0"/>
              <a:t>.</a:t>
            </a:r>
          </a:p>
        </p:txBody>
      </p:sp>
    </p:spTree>
    <p:extLst>
      <p:ext uri="{BB962C8B-B14F-4D97-AF65-F5344CB8AC3E}">
        <p14:creationId xmlns:p14="http://schemas.microsoft.com/office/powerpoint/2010/main" val="2922730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09FED-3242-AF68-9C0A-25A0B266B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F820A-37AC-7E9E-9911-4DD42FC52B59}"/>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39722FE5-BC75-1BBB-0896-3A3E3E1B647C}"/>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AA6C273E-456A-E7E0-4453-8641060CC23A}"/>
              </a:ext>
            </a:extLst>
          </p:cNvPr>
          <p:cNvSpPr txBox="1"/>
          <p:nvPr/>
        </p:nvSpPr>
        <p:spPr>
          <a:xfrm>
            <a:off x="1146747" y="2000948"/>
            <a:ext cx="7367665" cy="2031325"/>
          </a:xfrm>
          <a:prstGeom prst="rect">
            <a:avLst/>
          </a:prstGeom>
          <a:noFill/>
        </p:spPr>
        <p:txBody>
          <a:bodyPr wrap="square">
            <a:spAutoFit/>
          </a:bodyPr>
          <a:lstStyle/>
          <a:p>
            <a:pPr>
              <a:buNone/>
            </a:pPr>
            <a:r>
              <a:rPr lang="en-US" b="1" dirty="0"/>
              <a:t>						Why NULL is used?</a:t>
            </a:r>
          </a:p>
          <a:p>
            <a:pPr>
              <a:buNone/>
            </a:pPr>
            <a:endParaRPr lang="en-US" b="1" dirty="0"/>
          </a:p>
          <a:p>
            <a:pPr>
              <a:buNone/>
            </a:pPr>
            <a:r>
              <a:rPr lang="en-US" dirty="0"/>
              <a:t>Situations where NULL is appropriate:</a:t>
            </a:r>
          </a:p>
          <a:p>
            <a:pPr>
              <a:buNone/>
            </a:pPr>
            <a:endParaRPr lang="en-US" dirty="0"/>
          </a:p>
          <a:p>
            <a:pPr>
              <a:buFont typeface="Arial" panose="020B0604020202020204" pitchFamily="34" charset="0"/>
              <a:buChar char="•"/>
            </a:pPr>
            <a:r>
              <a:rPr lang="en-US" dirty="0"/>
              <a:t>A person’s </a:t>
            </a:r>
            <a:r>
              <a:rPr lang="en-US" b="1" dirty="0"/>
              <a:t>middle name</a:t>
            </a:r>
            <a:r>
              <a:rPr lang="en-US" dirty="0"/>
              <a:t> is unknown → </a:t>
            </a:r>
            <a:r>
              <a:rPr lang="en-US" dirty="0">
                <a:latin typeface="Courier New" panose="02070309020205020404" pitchFamily="49" charset="0"/>
              </a:rPr>
              <a:t>NULL</a:t>
            </a:r>
            <a:endParaRPr lang="en-US" dirty="0"/>
          </a:p>
          <a:p>
            <a:pPr>
              <a:buFont typeface="Arial" panose="020B0604020202020204" pitchFamily="34" charset="0"/>
              <a:buChar char="•"/>
            </a:pPr>
            <a:r>
              <a:rPr lang="en-US" dirty="0"/>
              <a:t>An employee </a:t>
            </a:r>
            <a:r>
              <a:rPr lang="en-US" b="1" dirty="0" err="1"/>
              <a:t>resignation_date</a:t>
            </a:r>
            <a:r>
              <a:rPr lang="en-US" dirty="0"/>
              <a:t> is not yet applicable → </a:t>
            </a:r>
            <a:r>
              <a:rPr lang="en-US" dirty="0">
                <a:latin typeface="Courier New" panose="02070309020205020404" pitchFamily="49" charset="0"/>
              </a:rPr>
              <a:t>NULL</a:t>
            </a:r>
            <a:endParaRPr lang="en-US" dirty="0"/>
          </a:p>
          <a:p>
            <a:pPr>
              <a:buFont typeface="Arial" panose="020B0604020202020204" pitchFamily="34" charset="0"/>
              <a:buChar char="•"/>
            </a:pPr>
            <a:r>
              <a:rPr lang="en-US" dirty="0"/>
              <a:t>A product </a:t>
            </a:r>
            <a:r>
              <a:rPr lang="en-US" b="1" dirty="0"/>
              <a:t>discount</a:t>
            </a:r>
            <a:r>
              <a:rPr lang="en-US" dirty="0"/>
              <a:t> not provided → </a:t>
            </a:r>
            <a:r>
              <a:rPr lang="en-US" dirty="0">
                <a:latin typeface="Courier New" panose="02070309020205020404" pitchFamily="49" charset="0"/>
              </a:rPr>
              <a:t>NULL</a:t>
            </a:r>
            <a:endParaRPr lang="en-US" dirty="0"/>
          </a:p>
        </p:txBody>
      </p:sp>
    </p:spTree>
    <p:extLst>
      <p:ext uri="{BB962C8B-B14F-4D97-AF65-F5344CB8AC3E}">
        <p14:creationId xmlns:p14="http://schemas.microsoft.com/office/powerpoint/2010/main" val="373787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C532-3DEA-8A65-1403-1B62D2851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B8F2E-1E07-C5FB-9BA7-BC47F62A2E92}"/>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A33CE43D-BFFF-23A1-C1CB-8B468D3A8753}"/>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9" name="TextBox 8">
            <a:extLst>
              <a:ext uri="{FF2B5EF4-FFF2-40B4-BE49-F238E27FC236}">
                <a16:creationId xmlns:a16="http://schemas.microsoft.com/office/drawing/2014/main" id="{5F7535A5-8897-4112-CE84-9525CF0EC124}"/>
              </a:ext>
            </a:extLst>
          </p:cNvPr>
          <p:cNvSpPr txBox="1"/>
          <p:nvPr/>
        </p:nvSpPr>
        <p:spPr>
          <a:xfrm>
            <a:off x="1131756" y="2248903"/>
            <a:ext cx="8357017" cy="2848985"/>
          </a:xfrm>
          <a:prstGeom prst="rect">
            <a:avLst/>
          </a:prstGeom>
          <a:noFill/>
        </p:spPr>
        <p:txBody>
          <a:bodyPr wrap="square">
            <a:spAutoFit/>
          </a:bodyPr>
          <a:lstStyle/>
          <a:p>
            <a:pPr marL="257175" indent="-257175">
              <a:lnSpc>
                <a:spcPct val="90000"/>
              </a:lnSpc>
              <a:spcBef>
                <a:spcPts val="0"/>
              </a:spcBef>
              <a:buClr>
                <a:schemeClr val="dk2"/>
              </a:buClr>
              <a:buSzPts val="1000"/>
              <a:buFont typeface="Noto Sans Symbols"/>
              <a:buChar char="∙"/>
            </a:pPr>
            <a:r>
              <a:rPr lang="en-US" sz="1800" dirty="0">
                <a:ea typeface="Arial"/>
                <a:cs typeface="Arial"/>
                <a:sym typeface="Arial"/>
              </a:rPr>
              <a:t>NOT NULL Constraint: Ensures that a column cannot have NULL value.</a:t>
            </a:r>
          </a:p>
          <a:p>
            <a:pPr marL="257175" indent="-257175">
              <a:lnSpc>
                <a:spcPct val="90000"/>
              </a:lnSpc>
              <a:spcBef>
                <a:spcPts val="750"/>
              </a:spcBef>
              <a:buClr>
                <a:schemeClr val="dk2"/>
              </a:buClr>
              <a:buSzPts val="1000"/>
              <a:buFont typeface="Noto Sans Symbols"/>
              <a:buChar char="∙"/>
            </a:pPr>
            <a:r>
              <a:rPr lang="en-US" sz="1800" dirty="0">
                <a:ea typeface="Arial"/>
                <a:cs typeface="Arial"/>
                <a:sym typeface="Arial"/>
              </a:rPr>
              <a:t>DEFAULT Constraint: Provides a default value for a column when none is specified.</a:t>
            </a:r>
          </a:p>
          <a:p>
            <a:pPr marL="257175" indent="-257175">
              <a:lnSpc>
                <a:spcPct val="90000"/>
              </a:lnSpc>
              <a:spcBef>
                <a:spcPts val="750"/>
              </a:spcBef>
              <a:buClr>
                <a:schemeClr val="dk2"/>
              </a:buClr>
              <a:buSzPts val="1000"/>
              <a:buFont typeface="Noto Sans Symbols"/>
              <a:buChar char="∙"/>
            </a:pPr>
            <a:r>
              <a:rPr lang="en-US" sz="1800" dirty="0">
                <a:ea typeface="Arial"/>
                <a:cs typeface="Arial"/>
                <a:sym typeface="Arial"/>
              </a:rPr>
              <a:t>UNIQUE Constraint: Ensures that all values in a column are different.</a:t>
            </a:r>
          </a:p>
          <a:p>
            <a:pPr marL="257175" indent="-257175">
              <a:lnSpc>
                <a:spcPct val="90000"/>
              </a:lnSpc>
              <a:spcBef>
                <a:spcPts val="750"/>
              </a:spcBef>
              <a:buClr>
                <a:schemeClr val="dk2"/>
              </a:buClr>
              <a:buSzPts val="1000"/>
              <a:buFont typeface="Noto Sans Symbols"/>
              <a:buChar char="∙"/>
            </a:pPr>
            <a:r>
              <a:rPr lang="en-US" sz="1800" dirty="0">
                <a:ea typeface="Arial"/>
                <a:cs typeface="Arial"/>
                <a:sym typeface="Arial"/>
              </a:rPr>
              <a:t>PRIMARY Key: Uniquely identified each rows/records in a database table.</a:t>
            </a:r>
          </a:p>
          <a:p>
            <a:pPr marL="257175" indent="-257175">
              <a:lnSpc>
                <a:spcPct val="90000"/>
              </a:lnSpc>
              <a:spcBef>
                <a:spcPts val="750"/>
              </a:spcBef>
              <a:buClr>
                <a:schemeClr val="dk2"/>
              </a:buClr>
              <a:buSzPts val="1000"/>
              <a:buFont typeface="Noto Sans Symbols"/>
              <a:buChar char="∙"/>
            </a:pPr>
            <a:r>
              <a:rPr lang="en-US" sz="1800" dirty="0">
                <a:ea typeface="Arial"/>
                <a:cs typeface="Arial"/>
                <a:sym typeface="Arial"/>
              </a:rPr>
              <a:t>FOREIGN Key: Uniquely identified a rows/records in any another database table.</a:t>
            </a:r>
          </a:p>
          <a:p>
            <a:pPr marL="257175" indent="-257175">
              <a:lnSpc>
                <a:spcPct val="90000"/>
              </a:lnSpc>
              <a:spcBef>
                <a:spcPts val="750"/>
              </a:spcBef>
              <a:buClr>
                <a:schemeClr val="dk2"/>
              </a:buClr>
              <a:buSzPts val="1000"/>
              <a:buFont typeface="Noto Sans Symbols"/>
              <a:buChar char="∙"/>
            </a:pPr>
            <a:r>
              <a:rPr lang="en-US" sz="1800" dirty="0">
                <a:ea typeface="Arial"/>
                <a:cs typeface="Arial"/>
                <a:sym typeface="Arial"/>
              </a:rPr>
              <a:t>CHECK Constraint: The CHECK constraint ensures that all values in a column satisfy certain conditions.</a:t>
            </a:r>
          </a:p>
        </p:txBody>
      </p:sp>
    </p:spTree>
    <p:extLst>
      <p:ext uri="{BB962C8B-B14F-4D97-AF65-F5344CB8AC3E}">
        <p14:creationId xmlns:p14="http://schemas.microsoft.com/office/powerpoint/2010/main" val="156129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3DF61-31C3-0F49-A2D3-BDAC9DC61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8A5EC-8A93-13B8-C0FC-5EDF94280A53}"/>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48052B46-F0A3-F83E-8523-94E1ADB8B398}"/>
              </a:ext>
            </a:extLst>
          </p:cNvPr>
          <p:cNvSpPr txBox="1"/>
          <p:nvPr/>
        </p:nvSpPr>
        <p:spPr>
          <a:xfrm>
            <a:off x="1071795" y="1626832"/>
            <a:ext cx="8716781" cy="2867452"/>
          </a:xfrm>
          <a:prstGeom prst="rect">
            <a:avLst/>
          </a:prstGeom>
          <a:noFill/>
        </p:spPr>
        <p:txBody>
          <a:bodyPr wrap="square">
            <a:spAutoFit/>
          </a:bodyPr>
          <a:lstStyle/>
          <a:p>
            <a:pPr algn="l" fontAlgn="base">
              <a:buNone/>
            </a:pPr>
            <a:r>
              <a:rPr lang="en-US" b="1" i="0" dirty="0">
                <a:solidFill>
                  <a:srgbClr val="333333"/>
                </a:solidFill>
                <a:effectLst/>
                <a:latin typeface="+mj-lt"/>
              </a:rPr>
              <a:t>							What is RDBMS?</a:t>
            </a:r>
          </a:p>
          <a:p>
            <a:pPr algn="l" fontAlgn="base">
              <a:buNone/>
            </a:pPr>
            <a:endParaRPr lang="en-US" b="1" i="0" dirty="0">
              <a:solidFill>
                <a:srgbClr val="333333"/>
              </a:solidFill>
              <a:effectLst/>
              <a:latin typeface="+mj-lt"/>
            </a:endParaRPr>
          </a:p>
          <a:p>
            <a:pPr algn="l" fontAlgn="base">
              <a:spcAft>
                <a:spcPts val="1125"/>
              </a:spcAft>
              <a:buNone/>
            </a:pPr>
            <a:r>
              <a:rPr lang="en-US" b="0" i="0" dirty="0">
                <a:solidFill>
                  <a:srgbClr val="444444"/>
                </a:solidFill>
                <a:effectLst/>
                <a:latin typeface="+mj-lt"/>
              </a:rPr>
              <a:t>According to Oracle’s RDBMS definition, a relational database management system is software that allows users to store, manage, query, and retrieve data that is stored in a relational database.</a:t>
            </a:r>
            <a:endParaRPr lang="en-US" dirty="0">
              <a:solidFill>
                <a:srgbClr val="444444"/>
              </a:solidFill>
              <a:latin typeface="+mj-lt"/>
            </a:endParaRPr>
          </a:p>
          <a:p>
            <a:pPr algn="l" fontAlgn="base">
              <a:spcAft>
                <a:spcPts val="1125"/>
              </a:spcAft>
              <a:buNone/>
            </a:pPr>
            <a:r>
              <a:rPr lang="en-US" b="0" i="0" dirty="0">
                <a:solidFill>
                  <a:srgbClr val="444444"/>
                </a:solidFill>
                <a:effectLst/>
                <a:latin typeface="+mj-lt"/>
              </a:rPr>
              <a:t> Data in RDBMS is stored in tables with rows and columns. Modern database systems such as </a:t>
            </a:r>
            <a:r>
              <a:rPr lang="en-US" b="0" i="0" u="none" strike="noStrike" dirty="0">
                <a:solidFill>
                  <a:srgbClr val="289DCC"/>
                </a:solidFill>
                <a:effectLst/>
                <a:latin typeface="+mj-lt"/>
                <a:hlinkClick r:id="rId2"/>
              </a:rPr>
              <a:t>MySQL</a:t>
            </a:r>
            <a:r>
              <a:rPr lang="en-US" b="0" i="0" dirty="0">
                <a:solidFill>
                  <a:srgbClr val="444444"/>
                </a:solidFill>
                <a:effectLst/>
                <a:latin typeface="+mj-lt"/>
              </a:rPr>
              <a:t>, </a:t>
            </a:r>
            <a:r>
              <a:rPr lang="en-US" b="0" i="0" u="none" strike="noStrike" dirty="0">
                <a:solidFill>
                  <a:srgbClr val="289DCC"/>
                </a:solidFill>
                <a:effectLst/>
                <a:latin typeface="+mj-lt"/>
                <a:hlinkClick r:id="rId3"/>
              </a:rPr>
              <a:t>SQL</a:t>
            </a:r>
            <a:r>
              <a:rPr lang="en-US" b="0" i="0" dirty="0">
                <a:solidFill>
                  <a:srgbClr val="444444"/>
                </a:solidFill>
                <a:effectLst/>
                <a:latin typeface="+mj-lt"/>
              </a:rPr>
              <a:t> Server, Oracle, etc. are all based on RDBMS. </a:t>
            </a:r>
            <a:endParaRPr lang="en-US" dirty="0">
              <a:solidFill>
                <a:srgbClr val="444444"/>
              </a:solidFill>
              <a:latin typeface="+mj-lt"/>
            </a:endParaRPr>
          </a:p>
          <a:p>
            <a:pPr algn="l" fontAlgn="base">
              <a:spcAft>
                <a:spcPts val="1125"/>
              </a:spcAft>
              <a:buNone/>
            </a:pPr>
            <a:r>
              <a:rPr lang="en-US" b="0" i="0" dirty="0">
                <a:solidFill>
                  <a:srgbClr val="444444"/>
                </a:solidFill>
                <a:effectLst/>
                <a:latin typeface="+mj-lt"/>
              </a:rPr>
              <a:t>Most relational database management systems use SQL or Structured Query language to access a database.</a:t>
            </a:r>
          </a:p>
        </p:txBody>
      </p:sp>
    </p:spTree>
    <p:extLst>
      <p:ext uri="{BB962C8B-B14F-4D97-AF65-F5344CB8AC3E}">
        <p14:creationId xmlns:p14="http://schemas.microsoft.com/office/powerpoint/2010/main" val="149772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919A9-B95D-34B7-F0A3-0524131A9A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E532D-13B8-A4DB-D513-8AE417C9ABC7}"/>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F5096900-09C4-3867-C4E9-BC749CA4D74C}"/>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2CEA4AB0-216D-86E2-7982-911B6004EAAB}"/>
              </a:ext>
            </a:extLst>
          </p:cNvPr>
          <p:cNvSpPr txBox="1"/>
          <p:nvPr/>
        </p:nvSpPr>
        <p:spPr>
          <a:xfrm>
            <a:off x="1101776" y="1936760"/>
            <a:ext cx="6932952" cy="646331"/>
          </a:xfrm>
          <a:prstGeom prst="rect">
            <a:avLst/>
          </a:prstGeom>
          <a:noFill/>
        </p:spPr>
        <p:txBody>
          <a:bodyPr wrap="square">
            <a:spAutoFit/>
          </a:bodyPr>
          <a:lstStyle/>
          <a:p>
            <a:pPr>
              <a:buNone/>
            </a:pPr>
            <a:r>
              <a:rPr lang="en-US" dirty="0"/>
              <a:t>SQL </a:t>
            </a:r>
            <a:r>
              <a:rPr lang="en-US" b="1" dirty="0"/>
              <a:t>constraints</a:t>
            </a:r>
            <a:r>
              <a:rPr lang="en-US" dirty="0"/>
              <a:t> are rules applied to table columns to ensure </a:t>
            </a:r>
            <a:r>
              <a:rPr lang="en-US" b="1" dirty="0"/>
              <a:t>data accuracy, consistency, and integrity</a:t>
            </a:r>
            <a:r>
              <a:rPr lang="en-US" dirty="0"/>
              <a:t> in an RDBMS.</a:t>
            </a:r>
          </a:p>
        </p:txBody>
      </p:sp>
      <p:sp>
        <p:nvSpPr>
          <p:cNvPr id="7" name="TextBox 6">
            <a:extLst>
              <a:ext uri="{FF2B5EF4-FFF2-40B4-BE49-F238E27FC236}">
                <a16:creationId xmlns:a16="http://schemas.microsoft.com/office/drawing/2014/main" id="{5613F741-EBB4-D70B-3B95-5EC11A33695E}"/>
              </a:ext>
            </a:extLst>
          </p:cNvPr>
          <p:cNvSpPr txBox="1"/>
          <p:nvPr/>
        </p:nvSpPr>
        <p:spPr>
          <a:xfrm>
            <a:off x="1161737" y="2911761"/>
            <a:ext cx="7877332" cy="2308324"/>
          </a:xfrm>
          <a:prstGeom prst="rect">
            <a:avLst/>
          </a:prstGeom>
          <a:noFill/>
        </p:spPr>
        <p:txBody>
          <a:bodyPr wrap="square">
            <a:spAutoFit/>
          </a:bodyPr>
          <a:lstStyle/>
          <a:p>
            <a:pPr>
              <a:buNone/>
            </a:pPr>
            <a:r>
              <a:rPr lang="en-US" b="1" dirty="0"/>
              <a:t>Types of SQL Constraints (Most Common)</a:t>
            </a:r>
          </a:p>
          <a:p>
            <a:pPr>
              <a:buNone/>
            </a:pPr>
            <a:endParaRPr lang="en-US" b="1" dirty="0"/>
          </a:p>
          <a:p>
            <a:pPr>
              <a:buNone/>
            </a:pPr>
            <a:r>
              <a:rPr lang="en-US" b="1" dirty="0"/>
              <a:t>1️⃣ NOT NULL</a:t>
            </a:r>
          </a:p>
          <a:p>
            <a:pPr>
              <a:buNone/>
            </a:pPr>
            <a:r>
              <a:rPr lang="en-US" dirty="0"/>
              <a:t>Ensures the column </a:t>
            </a:r>
            <a:r>
              <a:rPr lang="en-US" b="1" dirty="0"/>
              <a:t>cannot store NULL values</a:t>
            </a:r>
            <a:r>
              <a:rPr lang="en-US" dirty="0"/>
              <a:t>.</a:t>
            </a:r>
          </a:p>
          <a:p>
            <a:pPr rtl="0">
              <a:buNone/>
            </a:pPr>
            <a:r>
              <a:rPr lang="en-US" dirty="0">
                <a:latin typeface="Courier New" panose="02070309020205020404" pitchFamily="49" charset="0"/>
              </a:rPr>
              <a:t>CREATE TABLE employees (</a:t>
            </a:r>
          </a:p>
          <a:p>
            <a:pPr rtl="0">
              <a:buNone/>
            </a:pPr>
            <a:r>
              <a:rPr lang="en-US" dirty="0">
                <a:latin typeface="Courier New" panose="02070309020205020404" pitchFamily="49" charset="0"/>
              </a:rPr>
              <a:t>    </a:t>
            </a:r>
            <a:r>
              <a:rPr lang="en-US" dirty="0" err="1">
                <a:latin typeface="Courier New" panose="02070309020205020404" pitchFamily="49" charset="0"/>
              </a:rPr>
              <a:t>emp_id</a:t>
            </a:r>
            <a:r>
              <a:rPr lang="en-US" dirty="0">
                <a:latin typeface="Courier New" panose="02070309020205020404" pitchFamily="49" charset="0"/>
              </a:rPr>
              <a:t> INT NOT NULL,</a:t>
            </a:r>
          </a:p>
          <a:p>
            <a:pPr rtl="0">
              <a:buNone/>
            </a:pPr>
            <a:r>
              <a:rPr lang="en-US" dirty="0">
                <a:latin typeface="Courier New" panose="02070309020205020404" pitchFamily="49" charset="0"/>
              </a:rPr>
              <a:t>    name VARCHAR(100) NOT NULL</a:t>
            </a:r>
          </a:p>
          <a:p>
            <a:pPr rtl="0">
              <a:buNone/>
            </a:pPr>
            <a:r>
              <a:rPr lang="en-US" dirty="0">
                <a:latin typeface="Courier New" panose="02070309020205020404" pitchFamily="49" charset="0"/>
              </a:rPr>
              <a:t>);</a:t>
            </a:r>
          </a:p>
        </p:txBody>
      </p:sp>
    </p:spTree>
    <p:extLst>
      <p:ext uri="{BB962C8B-B14F-4D97-AF65-F5344CB8AC3E}">
        <p14:creationId xmlns:p14="http://schemas.microsoft.com/office/powerpoint/2010/main" val="1805440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E3A30-0F24-4EAA-EDC1-58A7AF74F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6C055-055A-48B4-6252-585FEB0E90C7}"/>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90E414B7-78AA-15F8-4896-74CD943BC3D9}"/>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7F8C6EE8-DA89-F9C5-C9A2-192520425B7B}"/>
              </a:ext>
            </a:extLst>
          </p:cNvPr>
          <p:cNvSpPr txBox="1"/>
          <p:nvPr/>
        </p:nvSpPr>
        <p:spPr>
          <a:xfrm>
            <a:off x="1116767" y="2649112"/>
            <a:ext cx="6100996" cy="1754326"/>
          </a:xfrm>
          <a:prstGeom prst="rect">
            <a:avLst/>
          </a:prstGeom>
          <a:noFill/>
        </p:spPr>
        <p:txBody>
          <a:bodyPr wrap="square">
            <a:spAutoFit/>
          </a:bodyPr>
          <a:lstStyle/>
          <a:p>
            <a:pPr>
              <a:buNone/>
            </a:pPr>
            <a:r>
              <a:rPr lang="en-US" b="1" dirty="0"/>
              <a:t>UNIQUE</a:t>
            </a:r>
          </a:p>
          <a:p>
            <a:pPr>
              <a:buNone/>
            </a:pPr>
            <a:endParaRPr lang="en-US" b="1" dirty="0"/>
          </a:p>
          <a:p>
            <a:pPr>
              <a:buNone/>
            </a:pPr>
            <a:r>
              <a:rPr lang="en-US" dirty="0"/>
              <a:t>Ensures </a:t>
            </a:r>
            <a:r>
              <a:rPr lang="en-US" b="1" dirty="0"/>
              <a:t>all values are different</a:t>
            </a:r>
            <a:r>
              <a:rPr lang="en-US" dirty="0"/>
              <a:t> (no duplicates).</a:t>
            </a:r>
          </a:p>
          <a:p>
            <a:pPr rtl="0">
              <a:buNone/>
            </a:pPr>
            <a:r>
              <a:rPr lang="en-US" dirty="0">
                <a:latin typeface="Courier New" panose="02070309020205020404" pitchFamily="49" charset="0"/>
              </a:rPr>
              <a:t>email VARCHAR(150) UNIQUE</a:t>
            </a:r>
          </a:p>
          <a:p>
            <a:pPr>
              <a:buNone/>
            </a:pPr>
            <a:r>
              <a:rPr lang="en-US" dirty="0"/>
              <a:t>Multiple NULL values are allowed unless combined with other constraints.</a:t>
            </a:r>
          </a:p>
        </p:txBody>
      </p:sp>
      <p:sp>
        <p:nvSpPr>
          <p:cNvPr id="7" name="TextBox 6">
            <a:extLst>
              <a:ext uri="{FF2B5EF4-FFF2-40B4-BE49-F238E27FC236}">
                <a16:creationId xmlns:a16="http://schemas.microsoft.com/office/drawing/2014/main" id="{F245B4EC-E61D-07A1-F90D-A56B3BD6759F}"/>
              </a:ext>
            </a:extLst>
          </p:cNvPr>
          <p:cNvSpPr txBox="1"/>
          <p:nvPr/>
        </p:nvSpPr>
        <p:spPr>
          <a:xfrm>
            <a:off x="1116767" y="1928946"/>
            <a:ext cx="6100996" cy="369332"/>
          </a:xfrm>
          <a:prstGeom prst="rect">
            <a:avLst/>
          </a:prstGeom>
          <a:noFill/>
        </p:spPr>
        <p:txBody>
          <a:bodyPr wrap="square">
            <a:spAutoFit/>
          </a:bodyPr>
          <a:lstStyle/>
          <a:p>
            <a:r>
              <a:rPr lang="en-US" dirty="0"/>
              <a:t>						  SQL </a:t>
            </a:r>
            <a:r>
              <a:rPr lang="en-US" b="1" dirty="0"/>
              <a:t>constraints</a:t>
            </a:r>
            <a:r>
              <a:rPr lang="en-US" dirty="0"/>
              <a:t> </a:t>
            </a:r>
            <a:endParaRPr lang="en-IN" dirty="0"/>
          </a:p>
        </p:txBody>
      </p:sp>
    </p:spTree>
    <p:extLst>
      <p:ext uri="{BB962C8B-B14F-4D97-AF65-F5344CB8AC3E}">
        <p14:creationId xmlns:p14="http://schemas.microsoft.com/office/powerpoint/2010/main" val="1607816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BD6A8-1982-915A-893F-2580CCA2E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72E19-0F26-E324-347C-1D3CE119CA42}"/>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49B96272-CDF1-7464-4749-E3152E66ABCF}"/>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31AC432C-08EA-3E47-E02A-A76A71E2922B}"/>
              </a:ext>
            </a:extLst>
          </p:cNvPr>
          <p:cNvSpPr txBox="1"/>
          <p:nvPr/>
        </p:nvSpPr>
        <p:spPr>
          <a:xfrm>
            <a:off x="1116767" y="1928946"/>
            <a:ext cx="6100996" cy="369332"/>
          </a:xfrm>
          <a:prstGeom prst="rect">
            <a:avLst/>
          </a:prstGeom>
          <a:noFill/>
        </p:spPr>
        <p:txBody>
          <a:bodyPr wrap="square">
            <a:spAutoFit/>
          </a:bodyPr>
          <a:lstStyle/>
          <a:p>
            <a:r>
              <a:rPr lang="en-US" dirty="0"/>
              <a:t>SQL </a:t>
            </a:r>
            <a:r>
              <a:rPr lang="en-US" b="1" dirty="0"/>
              <a:t>constraints</a:t>
            </a:r>
            <a:r>
              <a:rPr lang="en-US" dirty="0"/>
              <a:t> </a:t>
            </a:r>
            <a:endParaRPr lang="en-IN" dirty="0"/>
          </a:p>
        </p:txBody>
      </p:sp>
      <p:sp>
        <p:nvSpPr>
          <p:cNvPr id="6" name="TextBox 5">
            <a:extLst>
              <a:ext uri="{FF2B5EF4-FFF2-40B4-BE49-F238E27FC236}">
                <a16:creationId xmlns:a16="http://schemas.microsoft.com/office/drawing/2014/main" id="{224818B0-7E5D-6CBB-328D-AC00E2D0853B}"/>
              </a:ext>
            </a:extLst>
          </p:cNvPr>
          <p:cNvSpPr txBox="1"/>
          <p:nvPr/>
        </p:nvSpPr>
        <p:spPr>
          <a:xfrm>
            <a:off x="1056805" y="2705485"/>
            <a:ext cx="6100996" cy="2308324"/>
          </a:xfrm>
          <a:prstGeom prst="rect">
            <a:avLst/>
          </a:prstGeom>
          <a:noFill/>
        </p:spPr>
        <p:txBody>
          <a:bodyPr wrap="square">
            <a:spAutoFit/>
          </a:bodyPr>
          <a:lstStyle/>
          <a:p>
            <a:pPr>
              <a:buNone/>
            </a:pPr>
            <a:r>
              <a:rPr lang="en-US" b="1" dirty="0"/>
              <a:t>PRIMARY KEY</a:t>
            </a:r>
          </a:p>
          <a:p>
            <a:pPr>
              <a:buNone/>
            </a:pPr>
            <a:endParaRPr lang="en-US" b="1" dirty="0"/>
          </a:p>
          <a:p>
            <a:pPr>
              <a:buFont typeface="Arial" panose="020B0604020202020204" pitchFamily="34" charset="0"/>
              <a:buChar char="•"/>
            </a:pPr>
            <a:r>
              <a:rPr lang="en-US" dirty="0"/>
              <a:t>Uniquely identifies each row</a:t>
            </a:r>
          </a:p>
          <a:p>
            <a:pPr>
              <a:buFont typeface="Arial" panose="020B0604020202020204" pitchFamily="34" charset="0"/>
              <a:buChar char="•"/>
            </a:pPr>
            <a:endParaRPr lang="en-US" dirty="0"/>
          </a:p>
          <a:p>
            <a:pPr>
              <a:buFont typeface="Arial" panose="020B0604020202020204" pitchFamily="34" charset="0"/>
              <a:buChar char="•"/>
            </a:pPr>
            <a:r>
              <a:rPr lang="en-US" dirty="0"/>
              <a:t>Combines </a:t>
            </a:r>
            <a:r>
              <a:rPr lang="en-US" b="1" dirty="0"/>
              <a:t>NOT NULL + UNIQUE</a:t>
            </a:r>
            <a:endParaRPr lang="en-US" dirty="0"/>
          </a:p>
          <a:p>
            <a:pPr>
              <a:buFont typeface="Arial" panose="020B0604020202020204" pitchFamily="34" charset="0"/>
              <a:buChar char="•"/>
            </a:pPr>
            <a:r>
              <a:rPr lang="en-US" dirty="0"/>
              <a:t>Only </a:t>
            </a:r>
            <a:r>
              <a:rPr lang="en-US" b="1" dirty="0"/>
              <a:t>one primary key</a:t>
            </a:r>
            <a:r>
              <a:rPr lang="en-US" dirty="0"/>
              <a:t> per table</a:t>
            </a:r>
          </a:p>
          <a:p>
            <a:pPr>
              <a:buFont typeface="Arial" panose="020B0604020202020204" pitchFamily="34" charset="0"/>
              <a:buChar char="•"/>
            </a:pPr>
            <a:r>
              <a:rPr lang="en-US" dirty="0"/>
              <a:t>Can be single or composite (multiple columns)</a:t>
            </a:r>
          </a:p>
          <a:p>
            <a:pPr rtl="0">
              <a:buNone/>
            </a:pPr>
            <a:r>
              <a:rPr lang="en-US" dirty="0" err="1">
                <a:latin typeface="Courier New" panose="02070309020205020404" pitchFamily="49" charset="0"/>
              </a:rPr>
              <a:t>emp_id</a:t>
            </a:r>
            <a:r>
              <a:rPr lang="en-US" dirty="0">
                <a:latin typeface="Courier New" panose="02070309020205020404" pitchFamily="49" charset="0"/>
              </a:rPr>
              <a:t> INT PRIMARY KEY</a:t>
            </a:r>
          </a:p>
        </p:txBody>
      </p:sp>
    </p:spTree>
    <p:extLst>
      <p:ext uri="{BB962C8B-B14F-4D97-AF65-F5344CB8AC3E}">
        <p14:creationId xmlns:p14="http://schemas.microsoft.com/office/powerpoint/2010/main" val="4082634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B5127-C080-086A-6412-A62B13281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357E5-DDAF-161C-6BA3-7BF080AB71CD}"/>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ED4CF0A9-EFC4-AD26-78CC-677F657E117E}"/>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7F1982E3-832A-A8E6-DCB3-E7169CECD765}"/>
              </a:ext>
            </a:extLst>
          </p:cNvPr>
          <p:cNvSpPr txBox="1"/>
          <p:nvPr/>
        </p:nvSpPr>
        <p:spPr>
          <a:xfrm>
            <a:off x="1116767" y="1928946"/>
            <a:ext cx="6100996" cy="369332"/>
          </a:xfrm>
          <a:prstGeom prst="rect">
            <a:avLst/>
          </a:prstGeom>
          <a:noFill/>
        </p:spPr>
        <p:txBody>
          <a:bodyPr wrap="square">
            <a:spAutoFit/>
          </a:bodyPr>
          <a:lstStyle/>
          <a:p>
            <a:r>
              <a:rPr lang="en-US" dirty="0"/>
              <a:t>						   SQL </a:t>
            </a:r>
            <a:r>
              <a:rPr lang="en-US" b="1" dirty="0"/>
              <a:t>constraints</a:t>
            </a:r>
            <a:r>
              <a:rPr lang="en-US" dirty="0"/>
              <a:t> </a:t>
            </a:r>
            <a:endParaRPr lang="en-IN" dirty="0"/>
          </a:p>
        </p:txBody>
      </p:sp>
      <p:sp>
        <p:nvSpPr>
          <p:cNvPr id="7" name="TextBox 6">
            <a:extLst>
              <a:ext uri="{FF2B5EF4-FFF2-40B4-BE49-F238E27FC236}">
                <a16:creationId xmlns:a16="http://schemas.microsoft.com/office/drawing/2014/main" id="{A47ADBB2-42E3-A67B-1545-879965EBBB92}"/>
              </a:ext>
            </a:extLst>
          </p:cNvPr>
          <p:cNvSpPr txBox="1"/>
          <p:nvPr/>
        </p:nvSpPr>
        <p:spPr>
          <a:xfrm>
            <a:off x="1071796" y="2619132"/>
            <a:ext cx="6100996" cy="2031325"/>
          </a:xfrm>
          <a:prstGeom prst="rect">
            <a:avLst/>
          </a:prstGeom>
          <a:noFill/>
        </p:spPr>
        <p:txBody>
          <a:bodyPr wrap="square">
            <a:spAutoFit/>
          </a:bodyPr>
          <a:lstStyle/>
          <a:p>
            <a:pPr>
              <a:buNone/>
            </a:pPr>
            <a:r>
              <a:rPr lang="en-US" b="1" dirty="0"/>
              <a:t>FOREIGN KEY</a:t>
            </a:r>
          </a:p>
          <a:p>
            <a:pPr>
              <a:buNone/>
            </a:pPr>
            <a:endParaRPr lang="en-US" b="1" dirty="0"/>
          </a:p>
          <a:p>
            <a:pPr>
              <a:buNone/>
            </a:pPr>
            <a:r>
              <a:rPr lang="en-US" dirty="0"/>
              <a:t>Enforces </a:t>
            </a:r>
            <a:r>
              <a:rPr lang="en-US" b="1" dirty="0"/>
              <a:t>referential integrity</a:t>
            </a:r>
            <a:r>
              <a:rPr lang="en-US" dirty="0"/>
              <a:t> by linking to a primary key in another table.</a:t>
            </a:r>
          </a:p>
          <a:p>
            <a:pPr>
              <a:buNone/>
            </a:pPr>
            <a:endParaRPr lang="en-US" dirty="0"/>
          </a:p>
          <a:p>
            <a:pPr rtl="0">
              <a:buNone/>
            </a:pPr>
            <a:r>
              <a:rPr lang="en-US" dirty="0">
                <a:latin typeface="Courier New" panose="02070309020205020404" pitchFamily="49" charset="0"/>
              </a:rPr>
              <a:t>FOREIGN KEY (</a:t>
            </a:r>
            <a:r>
              <a:rPr lang="en-US" dirty="0" err="1">
                <a:latin typeface="Courier New" panose="02070309020205020404" pitchFamily="49" charset="0"/>
              </a:rPr>
              <a:t>dept_id</a:t>
            </a:r>
            <a:r>
              <a:rPr lang="en-US" dirty="0">
                <a:latin typeface="Courier New" panose="02070309020205020404" pitchFamily="49" charset="0"/>
              </a:rPr>
              <a:t>) REFERENCES departments(</a:t>
            </a:r>
            <a:r>
              <a:rPr lang="en-US" dirty="0" err="1">
                <a:latin typeface="Courier New" panose="02070309020205020404" pitchFamily="49" charset="0"/>
              </a:rPr>
              <a:t>dept_id</a:t>
            </a:r>
            <a:r>
              <a:rPr lang="en-US" dirty="0">
                <a:latin typeface="Courier New" panose="02070309020205020404" pitchFamily="49" charset="0"/>
              </a:rPr>
              <a:t>)</a:t>
            </a:r>
          </a:p>
        </p:txBody>
      </p:sp>
    </p:spTree>
    <p:extLst>
      <p:ext uri="{BB962C8B-B14F-4D97-AF65-F5344CB8AC3E}">
        <p14:creationId xmlns:p14="http://schemas.microsoft.com/office/powerpoint/2010/main" val="2259932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DB536-2B66-0FC6-71F4-D59965E1E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9C6E5-9143-EB40-1559-B427DD5A9C89}"/>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CF253EF-2553-B71E-F6B8-B269A31D6669}"/>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A6286D42-1873-153D-2558-E102FFFE3A90}"/>
              </a:ext>
            </a:extLst>
          </p:cNvPr>
          <p:cNvSpPr txBox="1"/>
          <p:nvPr/>
        </p:nvSpPr>
        <p:spPr>
          <a:xfrm>
            <a:off x="1116767" y="1928946"/>
            <a:ext cx="6100996" cy="369332"/>
          </a:xfrm>
          <a:prstGeom prst="rect">
            <a:avLst/>
          </a:prstGeom>
          <a:noFill/>
        </p:spPr>
        <p:txBody>
          <a:bodyPr wrap="square">
            <a:spAutoFit/>
          </a:bodyPr>
          <a:lstStyle/>
          <a:p>
            <a:r>
              <a:rPr lang="en-US" dirty="0"/>
              <a:t>						SQL </a:t>
            </a:r>
            <a:r>
              <a:rPr lang="en-US" b="1" dirty="0"/>
              <a:t>constraints</a:t>
            </a:r>
            <a:r>
              <a:rPr lang="en-US" dirty="0"/>
              <a:t> </a:t>
            </a:r>
            <a:endParaRPr lang="en-IN" dirty="0"/>
          </a:p>
        </p:txBody>
      </p:sp>
      <p:sp>
        <p:nvSpPr>
          <p:cNvPr id="6" name="TextBox 5">
            <a:extLst>
              <a:ext uri="{FF2B5EF4-FFF2-40B4-BE49-F238E27FC236}">
                <a16:creationId xmlns:a16="http://schemas.microsoft.com/office/drawing/2014/main" id="{80C75A19-FB72-4158-082C-6475888342B4}"/>
              </a:ext>
            </a:extLst>
          </p:cNvPr>
          <p:cNvSpPr txBox="1"/>
          <p:nvPr/>
        </p:nvSpPr>
        <p:spPr>
          <a:xfrm>
            <a:off x="1101777" y="2581338"/>
            <a:ext cx="6100996" cy="1477328"/>
          </a:xfrm>
          <a:prstGeom prst="rect">
            <a:avLst/>
          </a:prstGeom>
          <a:noFill/>
        </p:spPr>
        <p:txBody>
          <a:bodyPr wrap="square">
            <a:spAutoFit/>
          </a:bodyPr>
          <a:lstStyle/>
          <a:p>
            <a:pPr>
              <a:buNone/>
            </a:pPr>
            <a:r>
              <a:rPr lang="en-US" b="1" dirty="0"/>
              <a:t>CHECK</a:t>
            </a:r>
          </a:p>
          <a:p>
            <a:pPr>
              <a:buNone/>
            </a:pPr>
            <a:endParaRPr lang="en-US" b="1" dirty="0"/>
          </a:p>
          <a:p>
            <a:pPr>
              <a:buNone/>
            </a:pPr>
            <a:r>
              <a:rPr lang="en-US" dirty="0"/>
              <a:t>Ensures column values meet a specified condition.</a:t>
            </a:r>
          </a:p>
          <a:p>
            <a:pPr>
              <a:buNone/>
            </a:pPr>
            <a:endParaRPr lang="en-US" dirty="0"/>
          </a:p>
          <a:p>
            <a:pPr rtl="0">
              <a:buNone/>
            </a:pPr>
            <a:r>
              <a:rPr lang="en-US" dirty="0">
                <a:latin typeface="Courier New" panose="02070309020205020404" pitchFamily="49" charset="0"/>
              </a:rPr>
              <a:t>salary INT CHECK (salary &gt; 0)</a:t>
            </a:r>
          </a:p>
        </p:txBody>
      </p:sp>
    </p:spTree>
    <p:extLst>
      <p:ext uri="{BB962C8B-B14F-4D97-AF65-F5344CB8AC3E}">
        <p14:creationId xmlns:p14="http://schemas.microsoft.com/office/powerpoint/2010/main" val="2484284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D24A-E167-B8B1-4262-EDEC686E7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248C4-5482-5BEB-B82C-2285C16F598B}"/>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97675F64-9160-49B3-19FB-471B2F886760}"/>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2FD3FDC7-23CD-12E2-9FF0-45FAF391D152}"/>
              </a:ext>
            </a:extLst>
          </p:cNvPr>
          <p:cNvSpPr txBox="1"/>
          <p:nvPr/>
        </p:nvSpPr>
        <p:spPr>
          <a:xfrm>
            <a:off x="1116767" y="1928946"/>
            <a:ext cx="6100996" cy="369332"/>
          </a:xfrm>
          <a:prstGeom prst="rect">
            <a:avLst/>
          </a:prstGeom>
          <a:noFill/>
        </p:spPr>
        <p:txBody>
          <a:bodyPr wrap="square">
            <a:spAutoFit/>
          </a:bodyPr>
          <a:lstStyle/>
          <a:p>
            <a:r>
              <a:rPr lang="en-US" dirty="0"/>
              <a:t>SQL </a:t>
            </a:r>
            <a:r>
              <a:rPr lang="en-US" b="1" dirty="0"/>
              <a:t>constraints</a:t>
            </a:r>
            <a:r>
              <a:rPr lang="en-US" dirty="0"/>
              <a:t> </a:t>
            </a:r>
            <a:endParaRPr lang="en-IN" dirty="0"/>
          </a:p>
        </p:txBody>
      </p:sp>
      <p:sp>
        <p:nvSpPr>
          <p:cNvPr id="6" name="TextBox 5">
            <a:extLst>
              <a:ext uri="{FF2B5EF4-FFF2-40B4-BE49-F238E27FC236}">
                <a16:creationId xmlns:a16="http://schemas.microsoft.com/office/drawing/2014/main" id="{24E6E65D-9CB5-B4CA-E1A4-664726785FA4}"/>
              </a:ext>
            </a:extLst>
          </p:cNvPr>
          <p:cNvSpPr txBox="1"/>
          <p:nvPr/>
        </p:nvSpPr>
        <p:spPr>
          <a:xfrm>
            <a:off x="1206708" y="2671279"/>
            <a:ext cx="6100996" cy="1200329"/>
          </a:xfrm>
          <a:prstGeom prst="rect">
            <a:avLst/>
          </a:prstGeom>
          <a:noFill/>
        </p:spPr>
        <p:txBody>
          <a:bodyPr wrap="square">
            <a:spAutoFit/>
          </a:bodyPr>
          <a:lstStyle/>
          <a:p>
            <a:pPr>
              <a:buNone/>
            </a:pPr>
            <a:r>
              <a:rPr lang="en-US" b="1" dirty="0"/>
              <a:t>DEFAULT</a:t>
            </a:r>
          </a:p>
          <a:p>
            <a:pPr>
              <a:buNone/>
            </a:pPr>
            <a:endParaRPr lang="en-US" b="1" dirty="0"/>
          </a:p>
          <a:p>
            <a:pPr>
              <a:buNone/>
            </a:pPr>
            <a:r>
              <a:rPr lang="en-US" dirty="0"/>
              <a:t>Provides a default value when no value is supplied.</a:t>
            </a:r>
          </a:p>
          <a:p>
            <a:pPr rtl="0">
              <a:buNone/>
            </a:pPr>
            <a:r>
              <a:rPr lang="en-US" dirty="0">
                <a:latin typeface="Courier New" panose="02070309020205020404" pitchFamily="49" charset="0"/>
              </a:rPr>
              <a:t>status VARCHAR(20) DEFAULT 'Active'</a:t>
            </a:r>
          </a:p>
        </p:txBody>
      </p:sp>
    </p:spTree>
    <p:extLst>
      <p:ext uri="{BB962C8B-B14F-4D97-AF65-F5344CB8AC3E}">
        <p14:creationId xmlns:p14="http://schemas.microsoft.com/office/powerpoint/2010/main" val="205121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E3BA9-4DCA-96C8-D515-6703668F4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CF241-5720-AAD7-9996-F2759384B3EF}"/>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0A113A1-505D-12FF-74A6-5F3AD5ABC8A9}"/>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A55E0691-5618-611E-50AA-96BED73F5A31}"/>
              </a:ext>
            </a:extLst>
          </p:cNvPr>
          <p:cNvSpPr txBox="1"/>
          <p:nvPr/>
        </p:nvSpPr>
        <p:spPr>
          <a:xfrm>
            <a:off x="1116767" y="1928946"/>
            <a:ext cx="6100996" cy="369332"/>
          </a:xfrm>
          <a:prstGeom prst="rect">
            <a:avLst/>
          </a:prstGeom>
          <a:noFill/>
        </p:spPr>
        <p:txBody>
          <a:bodyPr wrap="square">
            <a:spAutoFit/>
          </a:bodyPr>
          <a:lstStyle/>
          <a:p>
            <a:r>
              <a:rPr lang="en-US" dirty="0"/>
              <a:t>						SQL </a:t>
            </a:r>
            <a:r>
              <a:rPr lang="en-US" b="1" dirty="0"/>
              <a:t>constraints</a:t>
            </a:r>
            <a:r>
              <a:rPr lang="en-US" dirty="0"/>
              <a:t> </a:t>
            </a:r>
            <a:endParaRPr lang="en-IN" dirty="0"/>
          </a:p>
        </p:txBody>
      </p:sp>
      <p:sp>
        <p:nvSpPr>
          <p:cNvPr id="6" name="TextBox 5">
            <a:extLst>
              <a:ext uri="{FF2B5EF4-FFF2-40B4-BE49-F238E27FC236}">
                <a16:creationId xmlns:a16="http://schemas.microsoft.com/office/drawing/2014/main" id="{3E3B929F-D99A-449D-9827-B2AA34F62E0F}"/>
              </a:ext>
            </a:extLst>
          </p:cNvPr>
          <p:cNvSpPr txBox="1"/>
          <p:nvPr/>
        </p:nvSpPr>
        <p:spPr>
          <a:xfrm>
            <a:off x="1146747" y="2566348"/>
            <a:ext cx="6100996" cy="1477328"/>
          </a:xfrm>
          <a:prstGeom prst="rect">
            <a:avLst/>
          </a:prstGeom>
          <a:noFill/>
        </p:spPr>
        <p:txBody>
          <a:bodyPr wrap="square">
            <a:spAutoFit/>
          </a:bodyPr>
          <a:lstStyle/>
          <a:p>
            <a:pPr>
              <a:buNone/>
            </a:pPr>
            <a:r>
              <a:rPr lang="en-US" b="1" dirty="0"/>
              <a:t>INDEX (Not a strict constraint, but helps)</a:t>
            </a:r>
          </a:p>
          <a:p>
            <a:pPr>
              <a:buNone/>
            </a:pPr>
            <a:endParaRPr lang="en-US" b="1" dirty="0"/>
          </a:p>
          <a:p>
            <a:pPr>
              <a:buNone/>
            </a:pPr>
            <a:r>
              <a:rPr lang="en-US" dirty="0"/>
              <a:t>Speeds up searching and sorting.</a:t>
            </a:r>
          </a:p>
          <a:p>
            <a:pPr>
              <a:buNone/>
            </a:pPr>
            <a:endParaRPr lang="en-US" dirty="0"/>
          </a:p>
          <a:p>
            <a:pPr rtl="0">
              <a:buNone/>
            </a:pPr>
            <a:r>
              <a:rPr lang="en-US" dirty="0">
                <a:latin typeface="Courier New" panose="02070309020205020404" pitchFamily="49" charset="0"/>
              </a:rPr>
              <a:t>CREATE INDEX </a:t>
            </a:r>
            <a:r>
              <a:rPr lang="en-US" dirty="0" err="1">
                <a:latin typeface="Courier New" panose="02070309020205020404" pitchFamily="49" charset="0"/>
              </a:rPr>
              <a:t>idx_name</a:t>
            </a:r>
            <a:r>
              <a:rPr lang="en-US" dirty="0">
                <a:latin typeface="Courier New" panose="02070309020205020404" pitchFamily="49" charset="0"/>
              </a:rPr>
              <a:t> ON employees(name);</a:t>
            </a:r>
          </a:p>
        </p:txBody>
      </p:sp>
    </p:spTree>
    <p:extLst>
      <p:ext uri="{BB962C8B-B14F-4D97-AF65-F5344CB8AC3E}">
        <p14:creationId xmlns:p14="http://schemas.microsoft.com/office/powerpoint/2010/main" val="3439031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53C59-27BB-AA76-E3EB-7A61700F7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896A5-5624-F71A-3D88-6911083EC60D}"/>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E6A12805-24D5-3719-94FE-0B559F56ECAF}"/>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82BF6AC3-6582-875F-ADC5-380657EEA4E9}"/>
              </a:ext>
            </a:extLst>
          </p:cNvPr>
          <p:cNvSpPr txBox="1"/>
          <p:nvPr/>
        </p:nvSpPr>
        <p:spPr>
          <a:xfrm>
            <a:off x="1116767" y="1928946"/>
            <a:ext cx="6100996" cy="369332"/>
          </a:xfrm>
          <a:prstGeom prst="rect">
            <a:avLst/>
          </a:prstGeom>
          <a:noFill/>
        </p:spPr>
        <p:txBody>
          <a:bodyPr wrap="square">
            <a:spAutoFit/>
          </a:bodyPr>
          <a:lstStyle/>
          <a:p>
            <a:r>
              <a:rPr lang="en-US" dirty="0"/>
              <a:t>						SQL </a:t>
            </a:r>
            <a:r>
              <a:rPr lang="en-US" b="1" dirty="0"/>
              <a:t>constraints</a:t>
            </a:r>
            <a:r>
              <a:rPr lang="en-US" dirty="0"/>
              <a:t> </a:t>
            </a:r>
            <a:endParaRPr lang="en-IN" dirty="0"/>
          </a:p>
        </p:txBody>
      </p:sp>
      <p:sp>
        <p:nvSpPr>
          <p:cNvPr id="6" name="TextBox 5">
            <a:extLst>
              <a:ext uri="{FF2B5EF4-FFF2-40B4-BE49-F238E27FC236}">
                <a16:creationId xmlns:a16="http://schemas.microsoft.com/office/drawing/2014/main" id="{BFDE9B23-E2B9-F1B0-AA60-AFD3F937D7D5}"/>
              </a:ext>
            </a:extLst>
          </p:cNvPr>
          <p:cNvSpPr txBox="1"/>
          <p:nvPr/>
        </p:nvSpPr>
        <p:spPr>
          <a:xfrm>
            <a:off x="1116765" y="2683958"/>
            <a:ext cx="7367667" cy="3416320"/>
          </a:xfrm>
          <a:prstGeom prst="rect">
            <a:avLst/>
          </a:prstGeom>
          <a:noFill/>
        </p:spPr>
        <p:txBody>
          <a:bodyPr wrap="square">
            <a:spAutoFit/>
          </a:bodyPr>
          <a:lstStyle/>
          <a:p>
            <a:pPr>
              <a:buNone/>
            </a:pPr>
            <a:r>
              <a:rPr lang="en-IN" b="1" dirty="0"/>
              <a:t>Example Table with All Major Constraints</a:t>
            </a:r>
          </a:p>
          <a:p>
            <a:pPr>
              <a:buNone/>
            </a:pPr>
            <a:endParaRPr lang="en-IN" b="1" dirty="0"/>
          </a:p>
          <a:p>
            <a:pPr rtl="0">
              <a:buNone/>
            </a:pPr>
            <a:r>
              <a:rPr lang="en-IN" dirty="0">
                <a:latin typeface="Courier New" panose="02070309020205020404" pitchFamily="49" charset="0"/>
              </a:rPr>
              <a:t>CREATE TABLE employees (</a:t>
            </a:r>
          </a:p>
          <a:p>
            <a:pPr rtl="0">
              <a:buNone/>
            </a:pPr>
            <a:r>
              <a:rPr lang="en-IN" dirty="0">
                <a:latin typeface="Courier New" panose="02070309020205020404" pitchFamily="49" charset="0"/>
              </a:rPr>
              <a:t>    </a:t>
            </a:r>
            <a:r>
              <a:rPr lang="en-IN" dirty="0" err="1">
                <a:latin typeface="Courier New" panose="02070309020205020404" pitchFamily="49" charset="0"/>
              </a:rPr>
              <a:t>emp_id</a:t>
            </a:r>
            <a:r>
              <a:rPr lang="en-IN" dirty="0">
                <a:latin typeface="Courier New" panose="02070309020205020404" pitchFamily="49" charset="0"/>
              </a:rPr>
              <a:t> INT PRIMARY KEY,</a:t>
            </a:r>
          </a:p>
          <a:p>
            <a:pPr rtl="0">
              <a:buNone/>
            </a:pPr>
            <a:r>
              <a:rPr lang="en-IN" dirty="0">
                <a:latin typeface="Courier New" panose="02070309020205020404" pitchFamily="49" charset="0"/>
              </a:rPr>
              <a:t>    name VARCHAR(100) NOT NULL,</a:t>
            </a:r>
          </a:p>
          <a:p>
            <a:pPr rtl="0">
              <a:buNone/>
            </a:pPr>
            <a:r>
              <a:rPr lang="en-IN" dirty="0">
                <a:latin typeface="Courier New" panose="02070309020205020404" pitchFamily="49" charset="0"/>
              </a:rPr>
              <a:t>    email VARCHAR(150) UNIQUE,</a:t>
            </a:r>
          </a:p>
          <a:p>
            <a:pPr rtl="0">
              <a:buNone/>
            </a:pPr>
            <a:r>
              <a:rPr lang="en-IN" dirty="0">
                <a:latin typeface="Courier New" panose="02070309020205020404" pitchFamily="49" charset="0"/>
              </a:rPr>
              <a:t>    salary DECIMAL(10,2) CHECK (salary &gt; 0),</a:t>
            </a:r>
          </a:p>
          <a:p>
            <a:pPr rtl="0">
              <a:buNone/>
            </a:pPr>
            <a:r>
              <a:rPr lang="en-IN" dirty="0">
                <a:latin typeface="Courier New" panose="02070309020205020404" pitchFamily="49" charset="0"/>
              </a:rPr>
              <a:t>    </a:t>
            </a:r>
            <a:r>
              <a:rPr lang="en-IN" dirty="0" err="1">
                <a:latin typeface="Courier New" panose="02070309020205020404" pitchFamily="49" charset="0"/>
              </a:rPr>
              <a:t>dept_id</a:t>
            </a:r>
            <a:r>
              <a:rPr lang="en-IN" dirty="0">
                <a:latin typeface="Courier New" panose="02070309020205020404" pitchFamily="49" charset="0"/>
              </a:rPr>
              <a:t> INT,</a:t>
            </a:r>
          </a:p>
          <a:p>
            <a:pPr rtl="0">
              <a:buNone/>
            </a:pPr>
            <a:r>
              <a:rPr lang="en-IN" dirty="0">
                <a:latin typeface="Courier New" panose="02070309020205020404" pitchFamily="49" charset="0"/>
              </a:rPr>
              <a:t>    status VARCHAR(20) DEFAULT 'Active',</a:t>
            </a:r>
          </a:p>
          <a:p>
            <a:pPr rtl="0">
              <a:buNone/>
            </a:pPr>
            <a:r>
              <a:rPr lang="en-IN" dirty="0">
                <a:latin typeface="Courier New" panose="02070309020205020404" pitchFamily="49" charset="0"/>
              </a:rPr>
              <a:t>    FOREIGN KEY (</a:t>
            </a:r>
            <a:r>
              <a:rPr lang="en-IN" dirty="0" err="1">
                <a:latin typeface="Courier New" panose="02070309020205020404" pitchFamily="49" charset="0"/>
              </a:rPr>
              <a:t>dept_id</a:t>
            </a:r>
            <a:r>
              <a:rPr lang="en-IN" dirty="0">
                <a:latin typeface="Courier New" panose="02070309020205020404" pitchFamily="49" charset="0"/>
              </a:rPr>
              <a:t>) REFERENCES departments(</a:t>
            </a:r>
            <a:r>
              <a:rPr lang="en-IN" dirty="0" err="1">
                <a:latin typeface="Courier New" panose="02070309020205020404" pitchFamily="49" charset="0"/>
              </a:rPr>
              <a:t>dept_id</a:t>
            </a:r>
            <a:r>
              <a:rPr lang="en-IN" dirty="0">
                <a:latin typeface="Courier New" panose="02070309020205020404" pitchFamily="49" charset="0"/>
              </a:rPr>
              <a:t>)</a:t>
            </a:r>
          </a:p>
          <a:p>
            <a:pPr rtl="0">
              <a:buNone/>
            </a:pPr>
            <a:r>
              <a:rPr lang="en-IN" dirty="0">
                <a:latin typeface="Courier New" panose="02070309020205020404" pitchFamily="49" charset="0"/>
              </a:rPr>
              <a:t>);</a:t>
            </a:r>
          </a:p>
        </p:txBody>
      </p:sp>
    </p:spTree>
    <p:extLst>
      <p:ext uri="{BB962C8B-B14F-4D97-AF65-F5344CB8AC3E}">
        <p14:creationId xmlns:p14="http://schemas.microsoft.com/office/powerpoint/2010/main" val="2241758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BEBA2-9F1A-8A68-72B6-1F988AF7E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E20EC-D5AF-226A-5450-6D94478C8A5A}"/>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4B58E325-94CB-E95E-2E41-133C8A51FBB9}"/>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A31B478A-0E09-7598-3A3D-43DD08F4C5F6}"/>
              </a:ext>
            </a:extLst>
          </p:cNvPr>
          <p:cNvSpPr txBox="1"/>
          <p:nvPr/>
        </p:nvSpPr>
        <p:spPr>
          <a:xfrm>
            <a:off x="1416570" y="2502799"/>
            <a:ext cx="7727430" cy="1477328"/>
          </a:xfrm>
          <a:prstGeom prst="rect">
            <a:avLst/>
          </a:prstGeom>
          <a:noFill/>
        </p:spPr>
        <p:txBody>
          <a:bodyPr wrap="square">
            <a:spAutoFit/>
          </a:bodyPr>
          <a:lstStyle/>
          <a:p>
            <a:r>
              <a:rPr lang="en-US" b="1" dirty="0"/>
              <a:t>Data Integrity</a:t>
            </a:r>
            <a:r>
              <a:rPr lang="en-US" dirty="0"/>
              <a:t> in an RDBMS refers to the </a:t>
            </a:r>
            <a:r>
              <a:rPr lang="en-US" b="1" dirty="0"/>
              <a:t>accuracy, consistency, and reliability of data stored in a database</a:t>
            </a:r>
            <a:r>
              <a:rPr lang="en-US" dirty="0"/>
              <a:t>. </a:t>
            </a:r>
          </a:p>
          <a:p>
            <a:endParaRPr lang="en-US" dirty="0"/>
          </a:p>
          <a:p>
            <a:r>
              <a:rPr lang="en-US" dirty="0"/>
              <a:t>It ensures that data remains </a:t>
            </a:r>
            <a:r>
              <a:rPr lang="en-US" b="1" dirty="0"/>
              <a:t>correct, complete, and trustworthy</a:t>
            </a:r>
            <a:r>
              <a:rPr lang="en-US" dirty="0"/>
              <a:t> over its lifecycle.</a:t>
            </a:r>
            <a:endParaRPr lang="en-IN" dirty="0"/>
          </a:p>
        </p:txBody>
      </p:sp>
      <p:sp>
        <p:nvSpPr>
          <p:cNvPr id="8" name="TextBox 7">
            <a:extLst>
              <a:ext uri="{FF2B5EF4-FFF2-40B4-BE49-F238E27FC236}">
                <a16:creationId xmlns:a16="http://schemas.microsoft.com/office/drawing/2014/main" id="{DA9B9395-4E61-10D4-C327-59234473AC7F}"/>
              </a:ext>
            </a:extLst>
          </p:cNvPr>
          <p:cNvSpPr txBox="1"/>
          <p:nvPr/>
        </p:nvSpPr>
        <p:spPr>
          <a:xfrm>
            <a:off x="4084819" y="1883976"/>
            <a:ext cx="6100996" cy="369332"/>
          </a:xfrm>
          <a:prstGeom prst="rect">
            <a:avLst/>
          </a:prstGeom>
          <a:noFill/>
        </p:spPr>
        <p:txBody>
          <a:bodyPr wrap="square">
            <a:spAutoFit/>
          </a:bodyPr>
          <a:lstStyle/>
          <a:p>
            <a:r>
              <a:rPr lang="en-IN" b="1" dirty="0"/>
              <a:t>Data Integrity</a:t>
            </a:r>
          </a:p>
        </p:txBody>
      </p:sp>
    </p:spTree>
    <p:extLst>
      <p:ext uri="{BB962C8B-B14F-4D97-AF65-F5344CB8AC3E}">
        <p14:creationId xmlns:p14="http://schemas.microsoft.com/office/powerpoint/2010/main" val="332119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C991-823B-0549-73B7-5C6AC56D1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2117A-5EBE-41A3-A82A-282BC69F8666}"/>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050EE3BE-D7B3-2CF9-F99B-C03106B91348}"/>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5" name="TextBox 4">
            <a:extLst>
              <a:ext uri="{FF2B5EF4-FFF2-40B4-BE49-F238E27FC236}">
                <a16:creationId xmlns:a16="http://schemas.microsoft.com/office/drawing/2014/main" id="{C3CCBB81-D44B-9869-C399-E8EE727FA5B8}"/>
              </a:ext>
            </a:extLst>
          </p:cNvPr>
          <p:cNvSpPr txBox="1"/>
          <p:nvPr/>
        </p:nvSpPr>
        <p:spPr>
          <a:xfrm>
            <a:off x="1731363" y="2093838"/>
            <a:ext cx="7502577" cy="2862322"/>
          </a:xfrm>
          <a:prstGeom prst="rect">
            <a:avLst/>
          </a:prstGeom>
          <a:noFill/>
        </p:spPr>
        <p:txBody>
          <a:bodyPr wrap="square">
            <a:spAutoFit/>
          </a:bodyPr>
          <a:lstStyle/>
          <a:p>
            <a:r>
              <a:rPr lang="en-US" b="1" dirty="0"/>
              <a:t>				Types of Data Integrity</a:t>
            </a:r>
          </a:p>
          <a:p>
            <a:endParaRPr lang="en-US" b="1" dirty="0"/>
          </a:p>
          <a:p>
            <a:r>
              <a:rPr lang="en-US" b="1" dirty="0"/>
              <a:t> Entity Integrity</a:t>
            </a:r>
          </a:p>
          <a:p>
            <a:endParaRPr lang="en-US" b="1" dirty="0"/>
          </a:p>
          <a:p>
            <a:r>
              <a:rPr lang="en-US" dirty="0"/>
              <a:t>Ensures </a:t>
            </a:r>
            <a:r>
              <a:rPr lang="en-US" b="1" dirty="0"/>
              <a:t>each row (record) is uniquely identifiable</a:t>
            </a:r>
            <a:r>
              <a:rPr lang="en-US" dirty="0"/>
              <a:t>.</a:t>
            </a:r>
          </a:p>
          <a:p>
            <a:r>
              <a:rPr lang="en-US" dirty="0"/>
              <a:t>Enforced using </a:t>
            </a:r>
            <a:r>
              <a:rPr lang="en-US" b="1" dirty="0"/>
              <a:t>Primary Keys</a:t>
            </a:r>
            <a:r>
              <a:rPr lang="en-US" dirty="0"/>
              <a:t>.</a:t>
            </a:r>
          </a:p>
          <a:p>
            <a:endParaRPr lang="en-US" dirty="0"/>
          </a:p>
          <a:p>
            <a:r>
              <a:rPr lang="en-US" b="1" dirty="0"/>
              <a:t>Example:</a:t>
            </a:r>
            <a:br>
              <a:rPr lang="en-US" dirty="0"/>
            </a:br>
            <a:r>
              <a:rPr lang="en-US" dirty="0"/>
              <a:t>Every employee in the employees table must have a unique </a:t>
            </a:r>
            <a:r>
              <a:rPr lang="en-US" dirty="0" err="1"/>
              <a:t>emp_id</a:t>
            </a:r>
            <a:r>
              <a:rPr lang="en-US" dirty="0"/>
              <a:t>.</a:t>
            </a:r>
          </a:p>
          <a:p>
            <a:r>
              <a:rPr lang="en-US" dirty="0" err="1"/>
              <a:t>emp_id</a:t>
            </a:r>
            <a:r>
              <a:rPr lang="en-US" dirty="0"/>
              <a:t> INT PRIMARY KEY</a:t>
            </a:r>
          </a:p>
        </p:txBody>
      </p:sp>
    </p:spTree>
    <p:extLst>
      <p:ext uri="{BB962C8B-B14F-4D97-AF65-F5344CB8AC3E}">
        <p14:creationId xmlns:p14="http://schemas.microsoft.com/office/powerpoint/2010/main" val="2531425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7B21-29DC-75AB-A014-0445D45C0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1CA51-B111-BFBC-B6A4-1F0CC6867F70}"/>
              </a:ext>
            </a:extLst>
          </p:cNvPr>
          <p:cNvSpPr>
            <a:spLocks noGrp="1"/>
          </p:cNvSpPr>
          <p:nvPr>
            <p:ph type="title"/>
          </p:nvPr>
        </p:nvSpPr>
        <p:spPr>
          <a:xfrm>
            <a:off x="287590" y="399738"/>
            <a:ext cx="8596668" cy="1320800"/>
          </a:xfrm>
        </p:spPr>
        <p:txBody>
          <a:bodyPr/>
          <a:lstStyle/>
          <a:p>
            <a:pPr algn="ctr"/>
            <a:r>
              <a:rPr lang="en-IN" dirty="0"/>
              <a:t>		Introduction to RDBMS</a:t>
            </a:r>
          </a:p>
        </p:txBody>
      </p:sp>
      <p:sp>
        <p:nvSpPr>
          <p:cNvPr id="4" name="TextBox 3">
            <a:extLst>
              <a:ext uri="{FF2B5EF4-FFF2-40B4-BE49-F238E27FC236}">
                <a16:creationId xmlns:a16="http://schemas.microsoft.com/office/drawing/2014/main" id="{7418400E-58C2-2B3C-BB9A-B1DF768B2D43}"/>
              </a:ext>
            </a:extLst>
          </p:cNvPr>
          <p:cNvSpPr txBox="1"/>
          <p:nvPr/>
        </p:nvSpPr>
        <p:spPr>
          <a:xfrm>
            <a:off x="1281659" y="1284370"/>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
        <p:nvSpPr>
          <p:cNvPr id="6" name="TextBox 5">
            <a:extLst>
              <a:ext uri="{FF2B5EF4-FFF2-40B4-BE49-F238E27FC236}">
                <a16:creationId xmlns:a16="http://schemas.microsoft.com/office/drawing/2014/main" id="{9921CF53-8663-8BA2-C4A3-3947E080A742}"/>
              </a:ext>
            </a:extLst>
          </p:cNvPr>
          <p:cNvSpPr txBox="1"/>
          <p:nvPr/>
        </p:nvSpPr>
        <p:spPr>
          <a:xfrm>
            <a:off x="1251677" y="1870901"/>
            <a:ext cx="8327037" cy="3970318"/>
          </a:xfrm>
          <a:prstGeom prst="rect">
            <a:avLst/>
          </a:prstGeom>
          <a:noFill/>
        </p:spPr>
        <p:txBody>
          <a:bodyPr wrap="square">
            <a:spAutoFit/>
          </a:bodyPr>
          <a:lstStyle/>
          <a:p>
            <a:pPr>
              <a:buNone/>
            </a:pPr>
            <a:r>
              <a:rPr lang="en-US" b="1" dirty="0"/>
              <a:t>Pre-Relational Era (1960s)</a:t>
            </a:r>
          </a:p>
          <a:p>
            <a:pPr>
              <a:buNone/>
            </a:pPr>
            <a:endParaRPr lang="en-US" b="1" dirty="0"/>
          </a:p>
          <a:p>
            <a:pPr>
              <a:buNone/>
            </a:pPr>
            <a:r>
              <a:rPr lang="en-US" dirty="0"/>
              <a:t>Before RDBMS, two major types of database models were common:</a:t>
            </a:r>
          </a:p>
          <a:p>
            <a:pPr>
              <a:buNone/>
            </a:pPr>
            <a:endParaRPr lang="en-US" dirty="0"/>
          </a:p>
          <a:p>
            <a:pPr>
              <a:buNone/>
            </a:pPr>
            <a:r>
              <a:rPr lang="en-US" b="1" dirty="0"/>
              <a:t>✔ Hierarchical Databases</a:t>
            </a:r>
          </a:p>
          <a:p>
            <a:pPr>
              <a:buFont typeface="Arial" panose="020B0604020202020204" pitchFamily="34" charset="0"/>
              <a:buChar char="•"/>
            </a:pPr>
            <a:r>
              <a:rPr lang="en-US" dirty="0"/>
              <a:t>Data stored in a </a:t>
            </a:r>
            <a:r>
              <a:rPr lang="en-US" b="1" dirty="0"/>
              <a:t>tree-like structure</a:t>
            </a:r>
            <a:r>
              <a:rPr lang="en-US" dirty="0"/>
              <a:t> (parent–child).</a:t>
            </a:r>
          </a:p>
          <a:p>
            <a:pPr>
              <a:buFont typeface="Arial" panose="020B0604020202020204" pitchFamily="34" charset="0"/>
              <a:buChar char="•"/>
            </a:pPr>
            <a:r>
              <a:rPr lang="en-US" dirty="0"/>
              <a:t>Used by IBM IMS.</a:t>
            </a:r>
          </a:p>
          <a:p>
            <a:pPr>
              <a:buFont typeface="Arial" panose="020B0604020202020204" pitchFamily="34" charset="0"/>
              <a:buChar char="•"/>
            </a:pPr>
            <a:r>
              <a:rPr lang="en-US" dirty="0"/>
              <a:t>Fast for fixed, predictable relationships.</a:t>
            </a:r>
          </a:p>
          <a:p>
            <a:pPr>
              <a:buFont typeface="Arial" panose="020B0604020202020204" pitchFamily="34" charset="0"/>
              <a:buChar char="•"/>
            </a:pPr>
            <a:r>
              <a:rPr lang="en-US" dirty="0"/>
              <a:t>Not suitable for flexible or complex queries.</a:t>
            </a:r>
          </a:p>
          <a:p>
            <a:pPr>
              <a:buFont typeface="Arial" panose="020B0604020202020204" pitchFamily="34" charset="0"/>
              <a:buChar char="•"/>
            </a:pPr>
            <a:endParaRPr lang="en-US" dirty="0"/>
          </a:p>
          <a:p>
            <a:pPr>
              <a:buNone/>
            </a:pPr>
            <a:r>
              <a:rPr lang="en-US" b="1" dirty="0"/>
              <a:t>✔ Network Databases</a:t>
            </a:r>
          </a:p>
          <a:p>
            <a:pPr>
              <a:buFont typeface="Arial" panose="020B0604020202020204" pitchFamily="34" charset="0"/>
              <a:buChar char="•"/>
            </a:pPr>
            <a:r>
              <a:rPr lang="en-US" dirty="0"/>
              <a:t>Data organized in a </a:t>
            </a:r>
            <a:r>
              <a:rPr lang="en-US" b="1" dirty="0"/>
              <a:t>graph structure</a:t>
            </a:r>
            <a:r>
              <a:rPr lang="en-US" dirty="0"/>
              <a:t>.</a:t>
            </a:r>
          </a:p>
          <a:p>
            <a:pPr>
              <a:buFont typeface="Arial" panose="020B0604020202020204" pitchFamily="34" charset="0"/>
              <a:buChar char="•"/>
            </a:pPr>
            <a:r>
              <a:rPr lang="en-US" dirty="0"/>
              <a:t>Used CODASYL model.</a:t>
            </a:r>
          </a:p>
          <a:p>
            <a:pPr>
              <a:buFont typeface="Arial" panose="020B0604020202020204" pitchFamily="34" charset="0"/>
              <a:buChar char="•"/>
            </a:pPr>
            <a:r>
              <a:rPr lang="en-US" dirty="0"/>
              <a:t>More flexible than hierarchical but still complex to manage.</a:t>
            </a:r>
          </a:p>
        </p:txBody>
      </p:sp>
    </p:spTree>
    <p:extLst>
      <p:ext uri="{BB962C8B-B14F-4D97-AF65-F5344CB8AC3E}">
        <p14:creationId xmlns:p14="http://schemas.microsoft.com/office/powerpoint/2010/main" val="1738641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7AA0B-CDB0-5E00-5BCA-C0BAC9980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716F3-9E09-378A-293F-4393CC3B8875}"/>
              </a:ext>
            </a:extLst>
          </p:cNvPr>
          <p:cNvSpPr>
            <a:spLocks noGrp="1"/>
          </p:cNvSpPr>
          <p:nvPr>
            <p:ph type="title"/>
          </p:nvPr>
        </p:nvSpPr>
        <p:spPr>
          <a:xfrm>
            <a:off x="647353" y="264826"/>
            <a:ext cx="8596668" cy="1320800"/>
          </a:xfrm>
        </p:spPr>
        <p:txBody>
          <a:bodyPr/>
          <a:lstStyle/>
          <a:p>
            <a:pPr algn="ctr"/>
            <a:r>
              <a:rPr lang="en-IN" dirty="0"/>
              <a:t>		Introduction to RDBMS</a:t>
            </a:r>
          </a:p>
        </p:txBody>
      </p:sp>
      <p:sp>
        <p:nvSpPr>
          <p:cNvPr id="4" name="TextBox 3">
            <a:extLst>
              <a:ext uri="{FF2B5EF4-FFF2-40B4-BE49-F238E27FC236}">
                <a16:creationId xmlns:a16="http://schemas.microsoft.com/office/drawing/2014/main" id="{7744CF47-1BB2-CEBD-EB2B-035A3C402537}"/>
              </a:ext>
            </a:extLst>
          </p:cNvPr>
          <p:cNvSpPr txBox="1"/>
          <p:nvPr/>
        </p:nvSpPr>
        <p:spPr>
          <a:xfrm>
            <a:off x="1086786" y="1139333"/>
            <a:ext cx="5343994" cy="646331"/>
          </a:xfrm>
          <a:prstGeom prst="rect">
            <a:avLst/>
          </a:prstGeom>
          <a:noFill/>
        </p:spPr>
        <p:txBody>
          <a:bodyPr wrap="square">
            <a:spAutoFit/>
          </a:bodyPr>
          <a:lstStyle/>
          <a:p>
            <a:pPr fontAlgn="base"/>
            <a:r>
              <a:rPr lang="en-US" b="1" dirty="0"/>
              <a:t>						Concepts of RDBMS</a:t>
            </a:r>
          </a:p>
          <a:p>
            <a:pPr>
              <a:buNone/>
            </a:pPr>
            <a:endParaRPr lang="en-US" dirty="0"/>
          </a:p>
        </p:txBody>
      </p:sp>
      <p:pic>
        <p:nvPicPr>
          <p:cNvPr id="6" name="Picture 5">
            <a:extLst>
              <a:ext uri="{FF2B5EF4-FFF2-40B4-BE49-F238E27FC236}">
                <a16:creationId xmlns:a16="http://schemas.microsoft.com/office/drawing/2014/main" id="{1DBBD7B0-27BD-32EA-2141-6FDFC75EC701}"/>
              </a:ext>
            </a:extLst>
          </p:cNvPr>
          <p:cNvPicPr>
            <a:picLocks noChangeAspect="1"/>
          </p:cNvPicPr>
          <p:nvPr/>
        </p:nvPicPr>
        <p:blipFill>
          <a:blip r:embed="rId2"/>
          <a:stretch>
            <a:fillRect/>
          </a:stretch>
        </p:blipFill>
        <p:spPr>
          <a:xfrm>
            <a:off x="383267" y="1524300"/>
            <a:ext cx="8510389" cy="4441786"/>
          </a:xfrm>
          <a:prstGeom prst="rect">
            <a:avLst/>
          </a:prstGeom>
        </p:spPr>
      </p:pic>
    </p:spTree>
    <p:extLst>
      <p:ext uri="{BB962C8B-B14F-4D97-AF65-F5344CB8AC3E}">
        <p14:creationId xmlns:p14="http://schemas.microsoft.com/office/powerpoint/2010/main" val="572164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9549B-E75D-C1BA-D2B8-ACBE7AFA8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FF2A4-BFAE-2C92-8701-8192ACBF82BF}"/>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A0E0FD5-7DB5-7158-6837-93CAE912AB14}"/>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2909732E-4ED3-2778-9B8B-9107DD3C38B8}"/>
              </a:ext>
            </a:extLst>
          </p:cNvPr>
          <p:cNvSpPr txBox="1"/>
          <p:nvPr/>
        </p:nvSpPr>
        <p:spPr>
          <a:xfrm>
            <a:off x="1401580" y="2919575"/>
            <a:ext cx="7757410" cy="2308324"/>
          </a:xfrm>
          <a:prstGeom prst="rect">
            <a:avLst/>
          </a:prstGeom>
          <a:noFill/>
        </p:spPr>
        <p:txBody>
          <a:bodyPr wrap="square">
            <a:spAutoFit/>
          </a:bodyPr>
          <a:lstStyle/>
          <a:p>
            <a:pPr>
              <a:buNone/>
            </a:pPr>
            <a:r>
              <a:rPr lang="en-US" b="1" dirty="0"/>
              <a:t>Referential Integrity</a:t>
            </a:r>
          </a:p>
          <a:p>
            <a:pPr>
              <a:buNone/>
            </a:pPr>
            <a:endParaRPr lang="en-US" b="1" dirty="0"/>
          </a:p>
          <a:p>
            <a:pPr>
              <a:buFont typeface="Arial" panose="020B0604020202020204" pitchFamily="34" charset="0"/>
              <a:buChar char="•"/>
            </a:pPr>
            <a:r>
              <a:rPr lang="en-US" dirty="0"/>
              <a:t>Ensures </a:t>
            </a:r>
            <a:r>
              <a:rPr lang="en-US" b="1" dirty="0"/>
              <a:t>relationships between tables remain consistent</a:t>
            </a:r>
            <a:r>
              <a:rPr lang="en-US" dirty="0"/>
              <a:t>.</a:t>
            </a:r>
          </a:p>
          <a:p>
            <a:pPr>
              <a:buFont typeface="Arial" panose="020B0604020202020204" pitchFamily="34" charset="0"/>
              <a:buChar char="•"/>
            </a:pPr>
            <a:r>
              <a:rPr lang="en-US" dirty="0"/>
              <a:t>Enforced using </a:t>
            </a:r>
            <a:r>
              <a:rPr lang="en-US" b="1" dirty="0"/>
              <a:t>Foreign Keys</a:t>
            </a:r>
            <a:r>
              <a:rPr lang="en-US" dirty="0"/>
              <a:t>.</a:t>
            </a:r>
          </a:p>
          <a:p>
            <a:pPr>
              <a:buFont typeface="Arial" panose="020B0604020202020204" pitchFamily="34" charset="0"/>
              <a:buChar char="•"/>
            </a:pPr>
            <a:endParaRPr lang="en-US" dirty="0"/>
          </a:p>
          <a:p>
            <a:pPr>
              <a:buNone/>
            </a:pPr>
            <a:r>
              <a:rPr lang="en-US" b="1" dirty="0"/>
              <a:t>Example:</a:t>
            </a:r>
            <a:br>
              <a:rPr lang="en-US" dirty="0"/>
            </a:br>
            <a:r>
              <a:rPr lang="en-US" dirty="0" err="1">
                <a:latin typeface="Courier New" panose="02070309020205020404" pitchFamily="49" charset="0"/>
              </a:rPr>
              <a:t>employees.dept_id</a:t>
            </a:r>
            <a:r>
              <a:rPr lang="en-US" dirty="0"/>
              <a:t> must exist in </a:t>
            </a:r>
            <a:r>
              <a:rPr lang="en-US" dirty="0" err="1">
                <a:latin typeface="Courier New" panose="02070309020205020404" pitchFamily="49" charset="0"/>
              </a:rPr>
              <a:t>departments.dept_id</a:t>
            </a:r>
            <a:r>
              <a:rPr lang="en-US" dirty="0"/>
              <a:t>.</a:t>
            </a:r>
          </a:p>
          <a:p>
            <a:pPr rtl="0">
              <a:buNone/>
            </a:pPr>
            <a:r>
              <a:rPr lang="en-US" dirty="0">
                <a:latin typeface="Courier New" panose="02070309020205020404" pitchFamily="49" charset="0"/>
              </a:rPr>
              <a:t>FOREIGN KEY (</a:t>
            </a:r>
            <a:r>
              <a:rPr lang="en-US" dirty="0" err="1">
                <a:latin typeface="Courier New" panose="02070309020205020404" pitchFamily="49" charset="0"/>
              </a:rPr>
              <a:t>dept_id</a:t>
            </a:r>
            <a:r>
              <a:rPr lang="en-US" dirty="0">
                <a:latin typeface="Courier New" panose="02070309020205020404" pitchFamily="49" charset="0"/>
              </a:rPr>
              <a:t>) REFERENCES departments(</a:t>
            </a:r>
            <a:r>
              <a:rPr lang="en-US" dirty="0" err="1">
                <a:latin typeface="Courier New" panose="02070309020205020404" pitchFamily="49" charset="0"/>
              </a:rPr>
              <a:t>dept_id</a:t>
            </a:r>
            <a:r>
              <a:rPr lang="en-US" dirty="0">
                <a:latin typeface="Courier New" panose="02070309020205020404" pitchFamily="49" charset="0"/>
              </a:rPr>
              <a:t>)</a:t>
            </a:r>
          </a:p>
        </p:txBody>
      </p:sp>
      <p:sp>
        <p:nvSpPr>
          <p:cNvPr id="8" name="TextBox 7">
            <a:extLst>
              <a:ext uri="{FF2B5EF4-FFF2-40B4-BE49-F238E27FC236}">
                <a16:creationId xmlns:a16="http://schemas.microsoft.com/office/drawing/2014/main" id="{F28D9063-C2CD-9710-3E45-48FEBBF78C01}"/>
              </a:ext>
            </a:extLst>
          </p:cNvPr>
          <p:cNvSpPr txBox="1"/>
          <p:nvPr/>
        </p:nvSpPr>
        <p:spPr>
          <a:xfrm>
            <a:off x="3560163" y="2093839"/>
            <a:ext cx="6100996" cy="369332"/>
          </a:xfrm>
          <a:prstGeom prst="rect">
            <a:avLst/>
          </a:prstGeom>
          <a:noFill/>
        </p:spPr>
        <p:txBody>
          <a:bodyPr wrap="square">
            <a:spAutoFit/>
          </a:bodyPr>
          <a:lstStyle/>
          <a:p>
            <a:r>
              <a:rPr lang="en-US" b="1" dirty="0"/>
              <a:t>Types of Data Integrity</a:t>
            </a:r>
            <a:endParaRPr lang="en-IN" dirty="0"/>
          </a:p>
        </p:txBody>
      </p:sp>
    </p:spTree>
    <p:extLst>
      <p:ext uri="{BB962C8B-B14F-4D97-AF65-F5344CB8AC3E}">
        <p14:creationId xmlns:p14="http://schemas.microsoft.com/office/powerpoint/2010/main" val="2494592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4B7C8-4092-43FD-B58E-B4B82AD40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05A76-4A04-FB2F-0E98-5B559AC8433E}"/>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BFB4F193-44E1-C8ED-5915-D7B648C3098B}"/>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8" name="TextBox 7">
            <a:extLst>
              <a:ext uri="{FF2B5EF4-FFF2-40B4-BE49-F238E27FC236}">
                <a16:creationId xmlns:a16="http://schemas.microsoft.com/office/drawing/2014/main" id="{DD8A75C4-D3BC-5210-27D9-00D252FC740A}"/>
              </a:ext>
            </a:extLst>
          </p:cNvPr>
          <p:cNvSpPr txBox="1"/>
          <p:nvPr/>
        </p:nvSpPr>
        <p:spPr>
          <a:xfrm>
            <a:off x="3635114" y="1868986"/>
            <a:ext cx="6100996" cy="369332"/>
          </a:xfrm>
          <a:prstGeom prst="rect">
            <a:avLst/>
          </a:prstGeom>
          <a:noFill/>
        </p:spPr>
        <p:txBody>
          <a:bodyPr wrap="square">
            <a:spAutoFit/>
          </a:bodyPr>
          <a:lstStyle/>
          <a:p>
            <a:r>
              <a:rPr lang="en-US" b="1" dirty="0"/>
              <a:t>Types of Data Integrity</a:t>
            </a:r>
            <a:endParaRPr lang="en-IN" dirty="0"/>
          </a:p>
        </p:txBody>
      </p:sp>
      <p:pic>
        <p:nvPicPr>
          <p:cNvPr id="5" name="Picture 4">
            <a:extLst>
              <a:ext uri="{FF2B5EF4-FFF2-40B4-BE49-F238E27FC236}">
                <a16:creationId xmlns:a16="http://schemas.microsoft.com/office/drawing/2014/main" id="{27309AB2-321C-1F67-D370-872525D386BF}"/>
              </a:ext>
            </a:extLst>
          </p:cNvPr>
          <p:cNvPicPr>
            <a:picLocks noChangeAspect="1"/>
          </p:cNvPicPr>
          <p:nvPr/>
        </p:nvPicPr>
        <p:blipFill>
          <a:blip r:embed="rId2"/>
          <a:stretch>
            <a:fillRect/>
          </a:stretch>
        </p:blipFill>
        <p:spPr>
          <a:xfrm>
            <a:off x="1112597" y="2391128"/>
            <a:ext cx="8287907" cy="4182059"/>
          </a:xfrm>
          <a:prstGeom prst="rect">
            <a:avLst/>
          </a:prstGeom>
        </p:spPr>
      </p:pic>
    </p:spTree>
    <p:extLst>
      <p:ext uri="{BB962C8B-B14F-4D97-AF65-F5344CB8AC3E}">
        <p14:creationId xmlns:p14="http://schemas.microsoft.com/office/powerpoint/2010/main" val="392576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B8E9C-1BB8-2983-D64C-D0E2FD42C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FB46B-D8F2-7C54-226D-06563B3DC1B9}"/>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E05F3448-1962-2655-A87A-9C3BAE1246E5}"/>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C32910F8-8E62-1375-A15A-EFD2CF8C746B}"/>
              </a:ext>
            </a:extLst>
          </p:cNvPr>
          <p:cNvSpPr txBox="1"/>
          <p:nvPr/>
        </p:nvSpPr>
        <p:spPr>
          <a:xfrm>
            <a:off x="1701384" y="2533418"/>
            <a:ext cx="7622498" cy="2308324"/>
          </a:xfrm>
          <a:prstGeom prst="rect">
            <a:avLst/>
          </a:prstGeom>
          <a:noFill/>
        </p:spPr>
        <p:txBody>
          <a:bodyPr wrap="square">
            <a:spAutoFit/>
          </a:bodyPr>
          <a:lstStyle/>
          <a:p>
            <a:pPr>
              <a:buNone/>
            </a:pPr>
            <a:r>
              <a:rPr lang="en-US" b="1" dirty="0"/>
              <a:t>Domain Integrity </a:t>
            </a:r>
          </a:p>
          <a:p>
            <a:pPr>
              <a:buNone/>
            </a:pPr>
            <a:endParaRPr lang="en-US" b="1" dirty="0"/>
          </a:p>
          <a:p>
            <a:pPr>
              <a:buFont typeface="Arial" panose="020B0604020202020204" pitchFamily="34" charset="0"/>
              <a:buChar char="•"/>
            </a:pPr>
            <a:r>
              <a:rPr lang="en-US" dirty="0"/>
              <a:t>Ensures </a:t>
            </a:r>
            <a:r>
              <a:rPr lang="en-US" b="1" dirty="0"/>
              <a:t>column values are valid and within allowed range or type</a:t>
            </a:r>
            <a:r>
              <a:rPr lang="en-US" dirty="0"/>
              <a:t>.</a:t>
            </a:r>
          </a:p>
          <a:p>
            <a:pPr>
              <a:buFont typeface="Arial" panose="020B0604020202020204" pitchFamily="34" charset="0"/>
              <a:buChar char="•"/>
            </a:pPr>
            <a:r>
              <a:rPr lang="en-US" dirty="0"/>
              <a:t>Enforced using </a:t>
            </a:r>
            <a:r>
              <a:rPr lang="en-US" b="1" dirty="0"/>
              <a:t>Data Types, CHECK constraints, and DEFAULT values</a:t>
            </a:r>
            <a:r>
              <a:rPr lang="en-US" dirty="0"/>
              <a:t>.</a:t>
            </a:r>
          </a:p>
          <a:p>
            <a:pPr>
              <a:buFont typeface="Arial" panose="020B0604020202020204" pitchFamily="34" charset="0"/>
              <a:buChar char="•"/>
            </a:pPr>
            <a:endParaRPr lang="en-US" dirty="0"/>
          </a:p>
          <a:p>
            <a:pPr>
              <a:buNone/>
            </a:pPr>
            <a:r>
              <a:rPr lang="en-US" b="1" dirty="0"/>
              <a:t>Example:</a:t>
            </a:r>
            <a:br>
              <a:rPr lang="en-US" dirty="0"/>
            </a:br>
            <a:r>
              <a:rPr lang="en-US" dirty="0"/>
              <a:t>Salary cannot be negative.</a:t>
            </a:r>
          </a:p>
          <a:p>
            <a:pPr rtl="0">
              <a:buNone/>
            </a:pPr>
            <a:r>
              <a:rPr lang="en-US" dirty="0">
                <a:latin typeface="Courier New" panose="02070309020205020404" pitchFamily="49" charset="0"/>
              </a:rPr>
              <a:t>salary DECIMAL(10,2) CHECK (salary &gt; 0)</a:t>
            </a:r>
          </a:p>
        </p:txBody>
      </p:sp>
      <p:sp>
        <p:nvSpPr>
          <p:cNvPr id="7" name="TextBox 6">
            <a:extLst>
              <a:ext uri="{FF2B5EF4-FFF2-40B4-BE49-F238E27FC236}">
                <a16:creationId xmlns:a16="http://schemas.microsoft.com/office/drawing/2014/main" id="{611E7843-036C-7873-A246-609FF6CE8F45}"/>
              </a:ext>
            </a:extLst>
          </p:cNvPr>
          <p:cNvSpPr txBox="1"/>
          <p:nvPr/>
        </p:nvSpPr>
        <p:spPr>
          <a:xfrm>
            <a:off x="3575153" y="1898967"/>
            <a:ext cx="6100996" cy="369332"/>
          </a:xfrm>
          <a:prstGeom prst="rect">
            <a:avLst/>
          </a:prstGeom>
          <a:noFill/>
        </p:spPr>
        <p:txBody>
          <a:bodyPr wrap="square">
            <a:spAutoFit/>
          </a:bodyPr>
          <a:lstStyle/>
          <a:p>
            <a:r>
              <a:rPr lang="en-US" b="1" dirty="0"/>
              <a:t>Types of Data Integrity</a:t>
            </a:r>
            <a:endParaRPr lang="en-IN" dirty="0"/>
          </a:p>
        </p:txBody>
      </p:sp>
    </p:spTree>
    <p:extLst>
      <p:ext uri="{BB962C8B-B14F-4D97-AF65-F5344CB8AC3E}">
        <p14:creationId xmlns:p14="http://schemas.microsoft.com/office/powerpoint/2010/main" val="3291473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FA65F-783F-3B71-E861-74C700724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D5880-F0C5-0E60-4E4E-C496F47C653F}"/>
              </a:ext>
            </a:extLst>
          </p:cNvPr>
          <p:cNvSpPr>
            <a:spLocks noGrp="1"/>
          </p:cNvSpPr>
          <p:nvPr>
            <p:ph type="title"/>
          </p:nvPr>
        </p:nvSpPr>
        <p:spPr>
          <a:xfrm>
            <a:off x="602383" y="264827"/>
            <a:ext cx="8596668" cy="1320800"/>
          </a:xfrm>
        </p:spPr>
        <p:txBody>
          <a:bodyPr/>
          <a:lstStyle/>
          <a:p>
            <a:pPr algn="ctr"/>
            <a:r>
              <a:rPr lang="en-IN" dirty="0"/>
              <a:t>		Introduction to RDBMS</a:t>
            </a:r>
          </a:p>
        </p:txBody>
      </p:sp>
      <p:sp>
        <p:nvSpPr>
          <p:cNvPr id="4" name="TextBox 3">
            <a:extLst>
              <a:ext uri="{FF2B5EF4-FFF2-40B4-BE49-F238E27FC236}">
                <a16:creationId xmlns:a16="http://schemas.microsoft.com/office/drawing/2014/main" id="{A9EF1E1B-E393-743C-D7CA-44C815F70D91}"/>
              </a:ext>
            </a:extLst>
          </p:cNvPr>
          <p:cNvSpPr txBox="1"/>
          <p:nvPr/>
        </p:nvSpPr>
        <p:spPr>
          <a:xfrm>
            <a:off x="1176727" y="101941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7" name="TextBox 6">
            <a:extLst>
              <a:ext uri="{FF2B5EF4-FFF2-40B4-BE49-F238E27FC236}">
                <a16:creationId xmlns:a16="http://schemas.microsoft.com/office/drawing/2014/main" id="{BD3E35B9-4357-C881-4D33-8F87E2804C1D}"/>
              </a:ext>
            </a:extLst>
          </p:cNvPr>
          <p:cNvSpPr txBox="1"/>
          <p:nvPr/>
        </p:nvSpPr>
        <p:spPr>
          <a:xfrm>
            <a:off x="3575154" y="1554193"/>
            <a:ext cx="6100996" cy="369332"/>
          </a:xfrm>
          <a:prstGeom prst="rect">
            <a:avLst/>
          </a:prstGeom>
          <a:noFill/>
        </p:spPr>
        <p:txBody>
          <a:bodyPr wrap="square">
            <a:spAutoFit/>
          </a:bodyPr>
          <a:lstStyle/>
          <a:p>
            <a:r>
              <a:rPr lang="en-US" b="1" dirty="0"/>
              <a:t>Types of Data Integrity</a:t>
            </a:r>
            <a:endParaRPr lang="en-IN" dirty="0"/>
          </a:p>
        </p:txBody>
      </p:sp>
      <p:pic>
        <p:nvPicPr>
          <p:cNvPr id="5" name="Picture 4">
            <a:extLst>
              <a:ext uri="{FF2B5EF4-FFF2-40B4-BE49-F238E27FC236}">
                <a16:creationId xmlns:a16="http://schemas.microsoft.com/office/drawing/2014/main" id="{C0A6146D-AB34-DCAF-1047-288DC33C5FBC}"/>
              </a:ext>
            </a:extLst>
          </p:cNvPr>
          <p:cNvPicPr>
            <a:picLocks noChangeAspect="1"/>
          </p:cNvPicPr>
          <p:nvPr/>
        </p:nvPicPr>
        <p:blipFill>
          <a:blip r:embed="rId2"/>
          <a:stretch>
            <a:fillRect/>
          </a:stretch>
        </p:blipFill>
        <p:spPr>
          <a:xfrm>
            <a:off x="1242888" y="2038028"/>
            <a:ext cx="8080994" cy="4379844"/>
          </a:xfrm>
          <a:prstGeom prst="rect">
            <a:avLst/>
          </a:prstGeom>
        </p:spPr>
      </p:pic>
    </p:spTree>
    <p:extLst>
      <p:ext uri="{BB962C8B-B14F-4D97-AF65-F5344CB8AC3E}">
        <p14:creationId xmlns:p14="http://schemas.microsoft.com/office/powerpoint/2010/main" val="3287783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9BA1E-C2B0-5DB9-41A3-CECF5919B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D1FDF-0C41-2D81-2B76-212EA1EAE62D}"/>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883E9F0D-418E-453D-D668-9842EC5152BF}"/>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62876284-B710-304A-2975-0DD2D059DC3A}"/>
              </a:ext>
            </a:extLst>
          </p:cNvPr>
          <p:cNvSpPr txBox="1"/>
          <p:nvPr/>
        </p:nvSpPr>
        <p:spPr>
          <a:xfrm>
            <a:off x="1116767" y="1928946"/>
            <a:ext cx="6100996" cy="369332"/>
          </a:xfrm>
          <a:prstGeom prst="rect">
            <a:avLst/>
          </a:prstGeom>
          <a:noFill/>
        </p:spPr>
        <p:txBody>
          <a:bodyPr wrap="square">
            <a:spAutoFit/>
          </a:bodyPr>
          <a:lstStyle/>
          <a:p>
            <a:r>
              <a:rPr lang="en-US" b="1" dirty="0"/>
              <a:t>						    Data Integrity</a:t>
            </a:r>
            <a:endParaRPr lang="en-IN" b="1" dirty="0"/>
          </a:p>
        </p:txBody>
      </p:sp>
      <p:sp>
        <p:nvSpPr>
          <p:cNvPr id="6" name="TextBox 5">
            <a:extLst>
              <a:ext uri="{FF2B5EF4-FFF2-40B4-BE49-F238E27FC236}">
                <a16:creationId xmlns:a16="http://schemas.microsoft.com/office/drawing/2014/main" id="{C8F541C9-5DEA-8B22-A53D-2EEB1A4092C8}"/>
              </a:ext>
            </a:extLst>
          </p:cNvPr>
          <p:cNvSpPr txBox="1"/>
          <p:nvPr/>
        </p:nvSpPr>
        <p:spPr>
          <a:xfrm>
            <a:off x="1671403" y="2492036"/>
            <a:ext cx="7172794" cy="2031325"/>
          </a:xfrm>
          <a:prstGeom prst="rect">
            <a:avLst/>
          </a:prstGeom>
          <a:noFill/>
        </p:spPr>
        <p:txBody>
          <a:bodyPr wrap="square">
            <a:spAutoFit/>
          </a:bodyPr>
          <a:lstStyle/>
          <a:p>
            <a:pPr>
              <a:buNone/>
            </a:pPr>
            <a:r>
              <a:rPr lang="en-US" b="1" dirty="0"/>
              <a:t>				User-Defined Integrity</a:t>
            </a:r>
          </a:p>
          <a:p>
            <a:pPr>
              <a:buNone/>
            </a:pPr>
            <a:endParaRPr lang="en-US" b="1" dirty="0"/>
          </a:p>
          <a:p>
            <a:pPr>
              <a:buFont typeface="Arial" panose="020B0604020202020204" pitchFamily="34" charset="0"/>
              <a:buChar char="•"/>
            </a:pPr>
            <a:r>
              <a:rPr lang="en-US" dirty="0"/>
              <a:t>Rules defined by </a:t>
            </a:r>
            <a:r>
              <a:rPr lang="en-US" b="1" dirty="0"/>
              <a:t>business logic</a:t>
            </a:r>
            <a:r>
              <a:rPr lang="en-US" dirty="0"/>
              <a:t> that don’t fit standard constraints.</a:t>
            </a:r>
          </a:p>
          <a:p>
            <a:pPr>
              <a:buFont typeface="Arial" panose="020B0604020202020204" pitchFamily="34" charset="0"/>
              <a:buChar char="•"/>
            </a:pPr>
            <a:endParaRPr lang="en-US" dirty="0"/>
          </a:p>
          <a:p>
            <a:pPr>
              <a:buNone/>
            </a:pPr>
            <a:r>
              <a:rPr lang="en-US" b="1" dirty="0"/>
              <a:t>Example:</a:t>
            </a:r>
            <a:br>
              <a:rPr lang="en-US" dirty="0"/>
            </a:br>
            <a:r>
              <a:rPr lang="en-US" dirty="0"/>
              <a:t>A student cannot register for more than 5 courses in a semester.</a:t>
            </a:r>
          </a:p>
          <a:p>
            <a:pPr rtl="0">
              <a:buNone/>
            </a:pPr>
            <a:r>
              <a:rPr lang="en-US" dirty="0">
                <a:latin typeface="Courier New" panose="02070309020205020404" pitchFamily="49" charset="0"/>
              </a:rPr>
              <a:t>CHECK (</a:t>
            </a:r>
            <a:r>
              <a:rPr lang="en-US" dirty="0" err="1">
                <a:latin typeface="Courier New" panose="02070309020205020404" pitchFamily="49" charset="0"/>
              </a:rPr>
              <a:t>course_count</a:t>
            </a:r>
            <a:r>
              <a:rPr lang="en-US" dirty="0">
                <a:latin typeface="Courier New" panose="02070309020205020404" pitchFamily="49" charset="0"/>
              </a:rPr>
              <a:t> &lt;= 5)</a:t>
            </a:r>
          </a:p>
        </p:txBody>
      </p:sp>
    </p:spTree>
    <p:extLst>
      <p:ext uri="{BB962C8B-B14F-4D97-AF65-F5344CB8AC3E}">
        <p14:creationId xmlns:p14="http://schemas.microsoft.com/office/powerpoint/2010/main" val="1069645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4596A-D09E-BD25-E6AA-66A4E99CD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30A8E-6E92-474B-6CC1-856DD0F5E15B}"/>
              </a:ext>
            </a:extLst>
          </p:cNvPr>
          <p:cNvSpPr>
            <a:spLocks noGrp="1"/>
          </p:cNvSpPr>
          <p:nvPr>
            <p:ph type="title"/>
          </p:nvPr>
        </p:nvSpPr>
        <p:spPr>
          <a:xfrm>
            <a:off x="662344" y="219856"/>
            <a:ext cx="8596668" cy="69454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36E032EA-896A-1CC4-37D5-A183A540BEBA}"/>
              </a:ext>
            </a:extLst>
          </p:cNvPr>
          <p:cNvSpPr txBox="1"/>
          <p:nvPr/>
        </p:nvSpPr>
        <p:spPr>
          <a:xfrm>
            <a:off x="1071797" y="103440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3D3DEDFA-C963-FE5F-99DC-C258F1A4EAAD}"/>
              </a:ext>
            </a:extLst>
          </p:cNvPr>
          <p:cNvSpPr txBox="1"/>
          <p:nvPr/>
        </p:nvSpPr>
        <p:spPr>
          <a:xfrm>
            <a:off x="1071796" y="1584172"/>
            <a:ext cx="6100996" cy="369332"/>
          </a:xfrm>
          <a:prstGeom prst="rect">
            <a:avLst/>
          </a:prstGeom>
          <a:noFill/>
        </p:spPr>
        <p:txBody>
          <a:bodyPr wrap="square">
            <a:spAutoFit/>
          </a:bodyPr>
          <a:lstStyle/>
          <a:p>
            <a:r>
              <a:rPr lang="en-US" b="1" dirty="0"/>
              <a:t>						    Data Integrity</a:t>
            </a:r>
            <a:endParaRPr lang="en-IN" b="1" dirty="0"/>
          </a:p>
        </p:txBody>
      </p:sp>
      <p:pic>
        <p:nvPicPr>
          <p:cNvPr id="7" name="Picture 6">
            <a:extLst>
              <a:ext uri="{FF2B5EF4-FFF2-40B4-BE49-F238E27FC236}">
                <a16:creationId xmlns:a16="http://schemas.microsoft.com/office/drawing/2014/main" id="{B88C84FD-1DFF-4883-3B7A-F462BAD68B46}"/>
              </a:ext>
            </a:extLst>
          </p:cNvPr>
          <p:cNvPicPr>
            <a:picLocks noChangeAspect="1"/>
          </p:cNvPicPr>
          <p:nvPr/>
        </p:nvPicPr>
        <p:blipFill>
          <a:blip r:embed="rId2"/>
          <a:stretch>
            <a:fillRect/>
          </a:stretch>
        </p:blipFill>
        <p:spPr>
          <a:xfrm>
            <a:off x="1288134" y="2099248"/>
            <a:ext cx="7906853" cy="4458322"/>
          </a:xfrm>
          <a:prstGeom prst="rect">
            <a:avLst/>
          </a:prstGeom>
        </p:spPr>
      </p:pic>
    </p:spTree>
    <p:extLst>
      <p:ext uri="{BB962C8B-B14F-4D97-AF65-F5344CB8AC3E}">
        <p14:creationId xmlns:p14="http://schemas.microsoft.com/office/powerpoint/2010/main" val="3840297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BD760-3DB5-EBE9-2721-D6DFCA2A9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02FDC-48D0-9DB7-FD51-5531C96C2959}"/>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15B2E7E-E7D4-CC6D-9C0F-C0F468CD00E1}"/>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A3F4D86C-C6D1-E17A-39D0-D8B672F6E9C0}"/>
              </a:ext>
            </a:extLst>
          </p:cNvPr>
          <p:cNvSpPr txBox="1"/>
          <p:nvPr/>
        </p:nvSpPr>
        <p:spPr>
          <a:xfrm>
            <a:off x="1116767" y="1928946"/>
            <a:ext cx="6100996" cy="369332"/>
          </a:xfrm>
          <a:prstGeom prst="rect">
            <a:avLst/>
          </a:prstGeom>
          <a:noFill/>
        </p:spPr>
        <p:txBody>
          <a:bodyPr wrap="square">
            <a:spAutoFit/>
          </a:bodyPr>
          <a:lstStyle/>
          <a:p>
            <a:r>
              <a:rPr lang="en-US" b="1" dirty="0"/>
              <a:t>						    Data Integrity</a:t>
            </a:r>
            <a:endParaRPr lang="en-IN" b="1" dirty="0"/>
          </a:p>
        </p:txBody>
      </p:sp>
      <p:sp>
        <p:nvSpPr>
          <p:cNvPr id="7" name="TextBox 6">
            <a:extLst>
              <a:ext uri="{FF2B5EF4-FFF2-40B4-BE49-F238E27FC236}">
                <a16:creationId xmlns:a16="http://schemas.microsoft.com/office/drawing/2014/main" id="{492929FD-F878-908A-387E-4AD8CB3637A5}"/>
              </a:ext>
            </a:extLst>
          </p:cNvPr>
          <p:cNvSpPr txBox="1"/>
          <p:nvPr/>
        </p:nvSpPr>
        <p:spPr>
          <a:xfrm>
            <a:off x="2001186" y="2806829"/>
            <a:ext cx="6992912" cy="2031325"/>
          </a:xfrm>
          <a:prstGeom prst="rect">
            <a:avLst/>
          </a:prstGeom>
          <a:noFill/>
        </p:spPr>
        <p:txBody>
          <a:bodyPr wrap="square">
            <a:spAutoFit/>
          </a:bodyPr>
          <a:lstStyle/>
          <a:p>
            <a:pPr>
              <a:buNone/>
            </a:pPr>
            <a:r>
              <a:rPr lang="en-US" b="1" dirty="0"/>
              <a:t>Benefits of Data Integrity</a:t>
            </a:r>
          </a:p>
          <a:p>
            <a:pPr>
              <a:buNone/>
            </a:pPr>
            <a:endParaRPr lang="en-US" b="1" dirty="0"/>
          </a:p>
          <a:p>
            <a:pPr>
              <a:buFont typeface="Arial" panose="020B0604020202020204" pitchFamily="34" charset="0"/>
              <a:buChar char="•"/>
            </a:pPr>
            <a:r>
              <a:rPr lang="en-US" b="1" dirty="0"/>
              <a:t>Accuracy</a:t>
            </a:r>
            <a:r>
              <a:rPr lang="en-US" dirty="0"/>
              <a:t> – Data is correct and reliable.</a:t>
            </a:r>
          </a:p>
          <a:p>
            <a:pPr>
              <a:buFont typeface="Arial" panose="020B0604020202020204" pitchFamily="34" charset="0"/>
              <a:buChar char="•"/>
            </a:pPr>
            <a:r>
              <a:rPr lang="en-US" b="1" dirty="0"/>
              <a:t>Consistency</a:t>
            </a:r>
            <a:r>
              <a:rPr lang="en-US" dirty="0"/>
              <a:t> – Related data across tables matches.</a:t>
            </a:r>
          </a:p>
          <a:p>
            <a:pPr>
              <a:buFont typeface="Arial" panose="020B0604020202020204" pitchFamily="34" charset="0"/>
              <a:buChar char="•"/>
            </a:pPr>
            <a:r>
              <a:rPr lang="en-US" b="1" dirty="0"/>
              <a:t>Prevents errors</a:t>
            </a:r>
            <a:r>
              <a:rPr lang="en-US" dirty="0"/>
              <a:t> – Reduces invalid or inconsistent data entries.</a:t>
            </a:r>
          </a:p>
          <a:p>
            <a:pPr>
              <a:buFont typeface="Arial" panose="020B0604020202020204" pitchFamily="34" charset="0"/>
              <a:buChar char="•"/>
            </a:pPr>
            <a:r>
              <a:rPr lang="en-US" b="1" dirty="0"/>
              <a:t>Supports decision-making</a:t>
            </a:r>
            <a:r>
              <a:rPr lang="en-US" dirty="0"/>
              <a:t> – High-quality data leads to better analysis.</a:t>
            </a:r>
          </a:p>
        </p:txBody>
      </p:sp>
    </p:spTree>
    <p:extLst>
      <p:ext uri="{BB962C8B-B14F-4D97-AF65-F5344CB8AC3E}">
        <p14:creationId xmlns:p14="http://schemas.microsoft.com/office/powerpoint/2010/main" val="148221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0221E-FFC1-71A4-03D5-6524182EF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15DAC-A16E-F572-C4C7-2E54F8260FE3}"/>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EB452827-BFE7-E49E-E72B-2672F7B69CAF}"/>
              </a:ext>
            </a:extLst>
          </p:cNvPr>
          <p:cNvSpPr txBox="1"/>
          <p:nvPr/>
        </p:nvSpPr>
        <p:spPr>
          <a:xfrm>
            <a:off x="4437483" y="1672272"/>
            <a:ext cx="6100996" cy="369332"/>
          </a:xfrm>
          <a:prstGeom prst="rect">
            <a:avLst/>
          </a:prstGeom>
          <a:noFill/>
        </p:spPr>
        <p:txBody>
          <a:bodyPr wrap="square">
            <a:spAutoFit/>
          </a:bodyPr>
          <a:lstStyle/>
          <a:p>
            <a:r>
              <a:rPr lang="en-US" b="1" dirty="0"/>
              <a:t>Normalization</a:t>
            </a:r>
            <a:endParaRPr lang="en-IN" b="1" dirty="0"/>
          </a:p>
        </p:txBody>
      </p:sp>
      <p:sp>
        <p:nvSpPr>
          <p:cNvPr id="6" name="TextBox 5">
            <a:extLst>
              <a:ext uri="{FF2B5EF4-FFF2-40B4-BE49-F238E27FC236}">
                <a16:creationId xmlns:a16="http://schemas.microsoft.com/office/drawing/2014/main" id="{3A1F1A42-C8D4-6E16-7C59-2C7869CE2F4D}"/>
              </a:ext>
            </a:extLst>
          </p:cNvPr>
          <p:cNvSpPr txBox="1"/>
          <p:nvPr/>
        </p:nvSpPr>
        <p:spPr>
          <a:xfrm>
            <a:off x="1306576" y="2379666"/>
            <a:ext cx="7920789" cy="3693319"/>
          </a:xfrm>
          <a:prstGeom prst="rect">
            <a:avLst/>
          </a:prstGeom>
          <a:noFill/>
        </p:spPr>
        <p:txBody>
          <a:bodyPr wrap="square">
            <a:spAutoFit/>
          </a:bodyPr>
          <a:lstStyle/>
          <a:p>
            <a:pPr>
              <a:buNone/>
            </a:pPr>
            <a:endParaRPr lang="en-IN" b="1" dirty="0"/>
          </a:p>
          <a:p>
            <a:pPr>
              <a:buNone/>
            </a:pPr>
            <a:r>
              <a:rPr lang="en-IN" b="1" dirty="0"/>
              <a:t>Normalization</a:t>
            </a:r>
            <a:r>
              <a:rPr lang="en-IN" dirty="0"/>
              <a:t> is the process of </a:t>
            </a:r>
            <a:r>
              <a:rPr lang="en-IN" b="1" dirty="0"/>
              <a:t>organizing data in a database</a:t>
            </a:r>
            <a:r>
              <a:rPr lang="en-IN" dirty="0"/>
              <a:t> to:</a:t>
            </a:r>
          </a:p>
          <a:p>
            <a:pPr>
              <a:buNone/>
            </a:pPr>
            <a:endParaRPr lang="en-IN" dirty="0"/>
          </a:p>
          <a:p>
            <a:pPr>
              <a:buFont typeface="Arial" panose="020B0604020202020204" pitchFamily="34" charset="0"/>
              <a:buChar char="•"/>
            </a:pPr>
            <a:r>
              <a:rPr lang="en-IN" dirty="0"/>
              <a:t>Reduce </a:t>
            </a:r>
            <a:r>
              <a:rPr lang="en-IN" b="1" dirty="0"/>
              <a:t>data redundancy</a:t>
            </a:r>
            <a:r>
              <a:rPr lang="en-IN" dirty="0"/>
              <a:t> (duplicate data)</a:t>
            </a:r>
          </a:p>
          <a:p>
            <a:pPr>
              <a:buFont typeface="Arial" panose="020B0604020202020204" pitchFamily="34" charset="0"/>
              <a:buChar char="•"/>
            </a:pPr>
            <a:endParaRPr lang="en-IN" dirty="0"/>
          </a:p>
          <a:p>
            <a:pPr>
              <a:buFont typeface="Arial" panose="020B0604020202020204" pitchFamily="34" charset="0"/>
              <a:buChar char="•"/>
            </a:pPr>
            <a:r>
              <a:rPr lang="en-IN" dirty="0"/>
              <a:t>Avoid </a:t>
            </a:r>
            <a:r>
              <a:rPr lang="en-IN" b="1" dirty="0"/>
              <a:t>data anomalies</a:t>
            </a:r>
            <a:r>
              <a:rPr lang="en-IN" dirty="0"/>
              <a:t> (insert, update, delete problems)</a:t>
            </a:r>
          </a:p>
          <a:p>
            <a:pPr>
              <a:buFont typeface="Arial" panose="020B0604020202020204" pitchFamily="34" charset="0"/>
              <a:buChar char="•"/>
            </a:pPr>
            <a:endParaRPr lang="en-IN" dirty="0"/>
          </a:p>
          <a:p>
            <a:pPr>
              <a:buFont typeface="Arial" panose="020B0604020202020204" pitchFamily="34" charset="0"/>
              <a:buChar char="•"/>
            </a:pPr>
            <a:r>
              <a:rPr lang="en-IN" dirty="0"/>
              <a:t>Improve </a:t>
            </a:r>
            <a:r>
              <a:rPr lang="en-IN" b="1" dirty="0"/>
              <a:t>data integrity &amp; consistency</a:t>
            </a:r>
          </a:p>
          <a:p>
            <a:pPr>
              <a:buFont typeface="Arial" panose="020B0604020202020204" pitchFamily="34" charset="0"/>
              <a:buChar char="•"/>
            </a:pPr>
            <a:endParaRPr lang="en-IN" dirty="0"/>
          </a:p>
          <a:p>
            <a:pPr>
              <a:buFont typeface="Arial" panose="020B0604020202020204" pitchFamily="34" charset="0"/>
              <a:buChar char="•"/>
            </a:pPr>
            <a:r>
              <a:rPr lang="en-IN" dirty="0"/>
              <a:t>Make tables easier to </a:t>
            </a:r>
            <a:r>
              <a:rPr lang="en-IN" b="1" dirty="0"/>
              <a:t>maintain and scale</a:t>
            </a:r>
          </a:p>
          <a:p>
            <a:pPr>
              <a:buFont typeface="Arial" panose="020B0604020202020204" pitchFamily="34" charset="0"/>
              <a:buChar char="•"/>
            </a:pPr>
            <a:endParaRPr lang="en-IN" dirty="0"/>
          </a:p>
          <a:p>
            <a:pPr>
              <a:buNone/>
            </a:pPr>
            <a:r>
              <a:rPr lang="en-IN" dirty="0"/>
              <a:t>Normalization mainly applies to </a:t>
            </a:r>
            <a:r>
              <a:rPr lang="en-IN" b="1" dirty="0"/>
              <a:t>relational databases (RDBMS)</a:t>
            </a:r>
            <a:r>
              <a:rPr lang="en-IN" dirty="0"/>
              <a:t> like MySQL, Oracle, SQL Server.</a:t>
            </a:r>
          </a:p>
        </p:txBody>
      </p:sp>
    </p:spTree>
    <p:extLst>
      <p:ext uri="{BB962C8B-B14F-4D97-AF65-F5344CB8AC3E}">
        <p14:creationId xmlns:p14="http://schemas.microsoft.com/office/powerpoint/2010/main" val="213005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FFDF-FF87-B18D-7E20-DB288C21C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5D04D-7B0C-A094-0F57-FA25883ABC77}"/>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8B6B89F4-DE8C-F826-8EC1-13E9CEF5E95A}"/>
              </a:ext>
            </a:extLst>
          </p:cNvPr>
          <p:cNvSpPr txBox="1"/>
          <p:nvPr/>
        </p:nvSpPr>
        <p:spPr>
          <a:xfrm>
            <a:off x="4437483" y="1672272"/>
            <a:ext cx="6100996" cy="369332"/>
          </a:xfrm>
          <a:prstGeom prst="rect">
            <a:avLst/>
          </a:prstGeom>
          <a:noFill/>
        </p:spPr>
        <p:txBody>
          <a:bodyPr wrap="square">
            <a:spAutoFit/>
          </a:bodyPr>
          <a:lstStyle/>
          <a:p>
            <a:r>
              <a:rPr lang="en-US" b="1" dirty="0"/>
              <a:t>Normalization</a:t>
            </a:r>
            <a:endParaRPr lang="en-IN" b="1" dirty="0"/>
          </a:p>
        </p:txBody>
      </p:sp>
      <p:sp>
        <p:nvSpPr>
          <p:cNvPr id="5" name="TextBox 4">
            <a:extLst>
              <a:ext uri="{FF2B5EF4-FFF2-40B4-BE49-F238E27FC236}">
                <a16:creationId xmlns:a16="http://schemas.microsoft.com/office/drawing/2014/main" id="{F7B6E14E-BE68-3F15-A8C0-2356EC6B5F95}"/>
              </a:ext>
            </a:extLst>
          </p:cNvPr>
          <p:cNvSpPr txBox="1"/>
          <p:nvPr/>
        </p:nvSpPr>
        <p:spPr>
          <a:xfrm>
            <a:off x="966866" y="2544182"/>
            <a:ext cx="8147154" cy="2308324"/>
          </a:xfrm>
          <a:prstGeom prst="rect">
            <a:avLst/>
          </a:prstGeom>
          <a:noFill/>
        </p:spPr>
        <p:txBody>
          <a:bodyPr wrap="square">
            <a:spAutoFit/>
          </a:bodyPr>
          <a:lstStyle/>
          <a:p>
            <a:pPr>
              <a:buNone/>
            </a:pPr>
            <a:endParaRPr lang="en-US" b="1" dirty="0"/>
          </a:p>
          <a:p>
            <a:pPr>
              <a:buNone/>
            </a:pPr>
            <a:r>
              <a:rPr lang="en-US" b="1" dirty="0"/>
              <a:t>Problems without normalization:</a:t>
            </a:r>
          </a:p>
          <a:p>
            <a:pPr>
              <a:buNone/>
            </a:pPr>
            <a:endParaRPr lang="en-US" b="1" dirty="0"/>
          </a:p>
          <a:p>
            <a:pPr>
              <a:buFont typeface="Arial" panose="020B0604020202020204" pitchFamily="34" charset="0"/>
              <a:buChar char="•"/>
            </a:pPr>
            <a:r>
              <a:rPr lang="en-US" dirty="0"/>
              <a:t>Same data stored multiple times</a:t>
            </a:r>
          </a:p>
          <a:p>
            <a:pPr>
              <a:buFont typeface="Arial" panose="020B0604020202020204" pitchFamily="34" charset="0"/>
              <a:buChar char="•"/>
            </a:pPr>
            <a:endParaRPr lang="en-US" dirty="0"/>
          </a:p>
          <a:p>
            <a:pPr>
              <a:buFont typeface="Arial" panose="020B0604020202020204" pitchFamily="34" charset="0"/>
              <a:buChar char="•"/>
            </a:pPr>
            <a:r>
              <a:rPr lang="en-US" dirty="0"/>
              <a:t>Updating data in one place but not another</a:t>
            </a:r>
          </a:p>
          <a:p>
            <a:pPr>
              <a:buFont typeface="Arial" panose="020B0604020202020204" pitchFamily="34" charset="0"/>
              <a:buChar char="•"/>
            </a:pPr>
            <a:endParaRPr lang="en-US" dirty="0"/>
          </a:p>
          <a:p>
            <a:pPr>
              <a:buFont typeface="Arial" panose="020B0604020202020204" pitchFamily="34" charset="0"/>
              <a:buChar char="•"/>
            </a:pPr>
            <a:r>
              <a:rPr lang="en-US" dirty="0"/>
              <a:t>Deleting data accidentally removes useful info</a:t>
            </a:r>
          </a:p>
        </p:txBody>
      </p:sp>
    </p:spTree>
    <p:extLst>
      <p:ext uri="{BB962C8B-B14F-4D97-AF65-F5344CB8AC3E}">
        <p14:creationId xmlns:p14="http://schemas.microsoft.com/office/powerpoint/2010/main" val="351502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3BA90-FCA9-E85E-11EC-7CE66533F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286EE-08E0-EFFB-D2D7-EEB941CE6D15}"/>
              </a:ext>
            </a:extLst>
          </p:cNvPr>
          <p:cNvSpPr>
            <a:spLocks noGrp="1"/>
          </p:cNvSpPr>
          <p:nvPr>
            <p:ph type="title"/>
          </p:nvPr>
        </p:nvSpPr>
        <p:spPr>
          <a:xfrm>
            <a:off x="302579" y="414728"/>
            <a:ext cx="8596668" cy="559633"/>
          </a:xfrm>
        </p:spPr>
        <p:txBody>
          <a:bodyPr>
            <a:normAutofit fontScale="90000"/>
          </a:bodyPr>
          <a:lstStyle/>
          <a:p>
            <a:pPr algn="ctr"/>
            <a:r>
              <a:rPr lang="en-IN" dirty="0"/>
              <a:t>		Introduction to RDBMS</a:t>
            </a:r>
          </a:p>
        </p:txBody>
      </p:sp>
      <p:sp>
        <p:nvSpPr>
          <p:cNvPr id="4" name="TextBox 3">
            <a:extLst>
              <a:ext uri="{FF2B5EF4-FFF2-40B4-BE49-F238E27FC236}">
                <a16:creationId xmlns:a16="http://schemas.microsoft.com/office/drawing/2014/main" id="{8FEA623D-0976-858F-09BF-DE2CF11B7DFF}"/>
              </a:ext>
            </a:extLst>
          </p:cNvPr>
          <p:cNvSpPr txBox="1"/>
          <p:nvPr/>
        </p:nvSpPr>
        <p:spPr>
          <a:xfrm>
            <a:off x="1221699" y="1867312"/>
            <a:ext cx="8012242" cy="4801314"/>
          </a:xfrm>
          <a:prstGeom prst="rect">
            <a:avLst/>
          </a:prstGeom>
          <a:noFill/>
        </p:spPr>
        <p:txBody>
          <a:bodyPr wrap="square">
            <a:spAutoFit/>
          </a:bodyPr>
          <a:lstStyle/>
          <a:p>
            <a:pPr>
              <a:buNone/>
            </a:pPr>
            <a:r>
              <a:rPr lang="en-US" b="1" dirty="0"/>
              <a:t>Birth of the Relational Model (1970)</a:t>
            </a:r>
          </a:p>
          <a:p>
            <a:pPr>
              <a:buNone/>
            </a:pPr>
            <a:endParaRPr lang="en-US" b="1" dirty="0"/>
          </a:p>
          <a:p>
            <a:pPr>
              <a:buNone/>
            </a:pPr>
            <a:r>
              <a:rPr lang="en-US" b="1" dirty="0"/>
              <a:t>✔ Introduced by Dr. E.F. Codd (IBM)</a:t>
            </a:r>
          </a:p>
          <a:p>
            <a:pPr>
              <a:buNone/>
            </a:pPr>
            <a:endParaRPr lang="en-US" b="1" dirty="0"/>
          </a:p>
          <a:p>
            <a:pPr>
              <a:buFont typeface="Arial" panose="020B0604020202020204" pitchFamily="34" charset="0"/>
              <a:buChar char="•"/>
            </a:pPr>
            <a:r>
              <a:rPr lang="en-US" dirty="0"/>
              <a:t>Published the famous paper </a:t>
            </a:r>
            <a:r>
              <a:rPr lang="en-US" i="1" dirty="0"/>
              <a:t>“A Relational Model of Data for Large Shared Data Banks.”</a:t>
            </a:r>
            <a:endParaRPr lang="en-US" dirty="0"/>
          </a:p>
          <a:p>
            <a:pPr>
              <a:buFont typeface="Arial" panose="020B0604020202020204" pitchFamily="34" charset="0"/>
              <a:buChar char="•"/>
            </a:pPr>
            <a:r>
              <a:rPr lang="en-US" dirty="0"/>
              <a:t>Proposed representing data using </a:t>
            </a:r>
            <a:r>
              <a:rPr lang="en-US" b="1" dirty="0"/>
              <a:t>tables (relations)</a:t>
            </a:r>
            <a:r>
              <a:rPr lang="en-US" dirty="0"/>
              <a:t>.</a:t>
            </a:r>
          </a:p>
          <a:p>
            <a:pPr>
              <a:buFont typeface="Arial" panose="020B0604020202020204" pitchFamily="34" charset="0"/>
              <a:buChar char="•"/>
            </a:pPr>
            <a:r>
              <a:rPr lang="en-US" dirty="0"/>
              <a:t>Introduced concepts of:</a:t>
            </a:r>
          </a:p>
          <a:p>
            <a:pPr marL="742950" lvl="1" indent="-285750">
              <a:buFont typeface="Arial" panose="020B0604020202020204" pitchFamily="34" charset="0"/>
              <a:buChar char="•"/>
            </a:pPr>
            <a:r>
              <a:rPr lang="en-US" dirty="0"/>
              <a:t>Primary keys</a:t>
            </a:r>
          </a:p>
          <a:p>
            <a:pPr marL="742950" lvl="1" indent="-285750">
              <a:buFont typeface="Arial" panose="020B0604020202020204" pitchFamily="34" charset="0"/>
              <a:buChar char="•"/>
            </a:pPr>
            <a:r>
              <a:rPr lang="en-US" dirty="0"/>
              <a:t>Foreign keys</a:t>
            </a:r>
          </a:p>
          <a:p>
            <a:pPr marL="742950" lvl="1" indent="-285750">
              <a:buFont typeface="Arial" panose="020B0604020202020204" pitchFamily="34" charset="0"/>
              <a:buChar char="•"/>
            </a:pPr>
            <a:r>
              <a:rPr lang="en-US" dirty="0"/>
              <a:t>Normalization</a:t>
            </a:r>
          </a:p>
          <a:p>
            <a:pPr marL="742950" lvl="1" indent="-285750">
              <a:buFont typeface="Arial" panose="020B0604020202020204" pitchFamily="34" charset="0"/>
              <a:buChar char="•"/>
            </a:pPr>
            <a:r>
              <a:rPr lang="en-US" dirty="0"/>
              <a:t>Relational algebra</a:t>
            </a:r>
          </a:p>
          <a:p>
            <a:pPr marL="742950" lvl="1" indent="-285750">
              <a:buFont typeface="Arial" panose="020B0604020202020204" pitchFamily="34" charset="0"/>
              <a:buChar char="•"/>
            </a:pPr>
            <a:endParaRPr lang="en-US" dirty="0"/>
          </a:p>
          <a:p>
            <a:pPr>
              <a:buNone/>
            </a:pPr>
            <a:r>
              <a:rPr lang="en-US" b="1" dirty="0"/>
              <a:t>Impact</a:t>
            </a:r>
          </a:p>
          <a:p>
            <a:pPr>
              <a:buFont typeface="Arial" panose="020B0604020202020204" pitchFamily="34" charset="0"/>
              <a:buChar char="•"/>
            </a:pPr>
            <a:r>
              <a:rPr lang="en-US" dirty="0"/>
              <a:t>Simpler compared to network/hierarchical models.</a:t>
            </a:r>
          </a:p>
          <a:p>
            <a:pPr>
              <a:buFont typeface="Arial" panose="020B0604020202020204" pitchFamily="34" charset="0"/>
              <a:buChar char="•"/>
            </a:pPr>
            <a:r>
              <a:rPr lang="en-US" dirty="0"/>
              <a:t>Strong mathematical foundation.</a:t>
            </a:r>
          </a:p>
          <a:p>
            <a:pPr>
              <a:buFont typeface="Arial" panose="020B0604020202020204" pitchFamily="34" charset="0"/>
              <a:buChar char="•"/>
            </a:pPr>
            <a:r>
              <a:rPr lang="en-US" dirty="0"/>
              <a:t>Foundation of modern RDBMS.</a:t>
            </a:r>
          </a:p>
        </p:txBody>
      </p:sp>
      <p:sp>
        <p:nvSpPr>
          <p:cNvPr id="5" name="TextBox 4">
            <a:extLst>
              <a:ext uri="{FF2B5EF4-FFF2-40B4-BE49-F238E27FC236}">
                <a16:creationId xmlns:a16="http://schemas.microsoft.com/office/drawing/2014/main" id="{C4A34985-05F6-51A8-81DD-BFDCC03A9F37}"/>
              </a:ext>
            </a:extLst>
          </p:cNvPr>
          <p:cNvSpPr txBox="1"/>
          <p:nvPr/>
        </p:nvSpPr>
        <p:spPr>
          <a:xfrm>
            <a:off x="1281659" y="1284370"/>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1905445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15D7-D7B1-1CB1-A60F-BC86E4C4C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9866A-9F03-EB30-8ED6-56DAF7823ACD}"/>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68389669-1B5C-8147-50F4-53216A0A1443}"/>
              </a:ext>
            </a:extLst>
          </p:cNvPr>
          <p:cNvSpPr txBox="1"/>
          <p:nvPr/>
        </p:nvSpPr>
        <p:spPr>
          <a:xfrm>
            <a:off x="4437483" y="1672272"/>
            <a:ext cx="6100996" cy="369332"/>
          </a:xfrm>
          <a:prstGeom prst="rect">
            <a:avLst/>
          </a:prstGeom>
          <a:noFill/>
        </p:spPr>
        <p:txBody>
          <a:bodyPr wrap="square">
            <a:spAutoFit/>
          </a:bodyPr>
          <a:lstStyle/>
          <a:p>
            <a:r>
              <a:rPr lang="en-US" b="1" dirty="0"/>
              <a:t>Normalization</a:t>
            </a:r>
            <a:endParaRPr lang="en-IN" b="1" dirty="0"/>
          </a:p>
        </p:txBody>
      </p:sp>
      <p:pic>
        <p:nvPicPr>
          <p:cNvPr id="6" name="Picture 5" descr="A screenshot of a computer">
            <a:extLst>
              <a:ext uri="{FF2B5EF4-FFF2-40B4-BE49-F238E27FC236}">
                <a16:creationId xmlns:a16="http://schemas.microsoft.com/office/drawing/2014/main" id="{4B239750-C652-77A9-4FC6-DC1F0B87BBB5}"/>
              </a:ext>
            </a:extLst>
          </p:cNvPr>
          <p:cNvPicPr>
            <a:picLocks noChangeAspect="1"/>
          </p:cNvPicPr>
          <p:nvPr/>
        </p:nvPicPr>
        <p:blipFill>
          <a:blip r:embed="rId2"/>
          <a:stretch>
            <a:fillRect/>
          </a:stretch>
        </p:blipFill>
        <p:spPr>
          <a:xfrm>
            <a:off x="1266405" y="2641259"/>
            <a:ext cx="7008165" cy="2740210"/>
          </a:xfrm>
          <a:prstGeom prst="rect">
            <a:avLst/>
          </a:prstGeom>
        </p:spPr>
      </p:pic>
    </p:spTree>
    <p:extLst>
      <p:ext uri="{BB962C8B-B14F-4D97-AF65-F5344CB8AC3E}">
        <p14:creationId xmlns:p14="http://schemas.microsoft.com/office/powerpoint/2010/main" val="2535713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FB56A-AE1B-088A-2957-04110DF38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9CD5A-8276-5D54-416D-CD6C9866ED33}"/>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E343C15A-B529-E9E8-776E-AA01A88B5FC9}"/>
              </a:ext>
            </a:extLst>
          </p:cNvPr>
          <p:cNvSpPr txBox="1"/>
          <p:nvPr/>
        </p:nvSpPr>
        <p:spPr>
          <a:xfrm>
            <a:off x="1116767" y="1928946"/>
            <a:ext cx="6100996" cy="369332"/>
          </a:xfrm>
          <a:prstGeom prst="rect">
            <a:avLst/>
          </a:prstGeom>
          <a:noFill/>
        </p:spPr>
        <p:txBody>
          <a:bodyPr wrap="square">
            <a:spAutoFit/>
          </a:bodyPr>
          <a:lstStyle/>
          <a:p>
            <a:r>
              <a:rPr lang="en-IN" b="1" dirty="0"/>
              <a:t>					  Database Normalization</a:t>
            </a:r>
          </a:p>
        </p:txBody>
      </p:sp>
      <p:sp>
        <p:nvSpPr>
          <p:cNvPr id="5" name="TextBox 4">
            <a:extLst>
              <a:ext uri="{FF2B5EF4-FFF2-40B4-BE49-F238E27FC236}">
                <a16:creationId xmlns:a16="http://schemas.microsoft.com/office/drawing/2014/main" id="{698178D3-A61B-B9AE-AC16-1E6B57DDC23E}"/>
              </a:ext>
            </a:extLst>
          </p:cNvPr>
          <p:cNvSpPr txBox="1"/>
          <p:nvPr/>
        </p:nvSpPr>
        <p:spPr>
          <a:xfrm>
            <a:off x="1657995" y="2627266"/>
            <a:ext cx="7893636" cy="2862322"/>
          </a:xfrm>
          <a:prstGeom prst="rect">
            <a:avLst/>
          </a:prstGeom>
          <a:noFill/>
        </p:spPr>
        <p:txBody>
          <a:bodyPr wrap="square">
            <a:spAutoFit/>
          </a:bodyPr>
          <a:lstStyle/>
          <a:p>
            <a:r>
              <a:rPr lang="en-IN" b="1" dirty="0"/>
              <a:t>Levels of normalization based on the amount of redundancy in the database.</a:t>
            </a:r>
          </a:p>
          <a:p>
            <a:r>
              <a:rPr lang="en-IN" b="1" dirty="0"/>
              <a:t>• Various levels of normalization are:</a:t>
            </a:r>
          </a:p>
          <a:p>
            <a:endParaRPr lang="en-IN" b="1" dirty="0"/>
          </a:p>
          <a:p>
            <a:r>
              <a:rPr lang="en-IN" b="1" dirty="0"/>
              <a:t>• First Normal Form (1NF)</a:t>
            </a:r>
          </a:p>
          <a:p>
            <a:r>
              <a:rPr lang="en-IN" b="1" dirty="0"/>
              <a:t>• Second Normal Form (2NF)</a:t>
            </a:r>
          </a:p>
          <a:p>
            <a:r>
              <a:rPr lang="en-IN" b="1" dirty="0"/>
              <a:t>• Third Normal Form (3NF)</a:t>
            </a:r>
          </a:p>
          <a:p>
            <a:r>
              <a:rPr lang="en-IN" b="1" dirty="0"/>
              <a:t>• Boyce-Codd Normal Form (BCNF)</a:t>
            </a:r>
          </a:p>
          <a:p>
            <a:r>
              <a:rPr lang="en-IN" b="1" dirty="0"/>
              <a:t>• Fourth Normal Form (4NF)</a:t>
            </a:r>
          </a:p>
          <a:p>
            <a:r>
              <a:rPr lang="en-IN" b="1" dirty="0"/>
              <a:t>• Fifth Normal Form (5NF)</a:t>
            </a:r>
          </a:p>
        </p:txBody>
      </p:sp>
    </p:spTree>
    <p:extLst>
      <p:ext uri="{BB962C8B-B14F-4D97-AF65-F5344CB8AC3E}">
        <p14:creationId xmlns:p14="http://schemas.microsoft.com/office/powerpoint/2010/main" val="1344720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9D5C5-5A2B-10E1-4244-6BA071175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FFD79-634B-A07C-269F-E7D4489029FD}"/>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59572521-1FBD-70EE-A9C3-67BA03623269}"/>
              </a:ext>
            </a:extLst>
          </p:cNvPr>
          <p:cNvSpPr txBox="1"/>
          <p:nvPr/>
        </p:nvSpPr>
        <p:spPr>
          <a:xfrm>
            <a:off x="4437483" y="1672272"/>
            <a:ext cx="6100996" cy="369332"/>
          </a:xfrm>
          <a:prstGeom prst="rect">
            <a:avLst/>
          </a:prstGeom>
          <a:noFill/>
        </p:spPr>
        <p:txBody>
          <a:bodyPr wrap="square">
            <a:spAutoFit/>
          </a:bodyPr>
          <a:lstStyle/>
          <a:p>
            <a:r>
              <a:rPr lang="en-US" b="1" dirty="0"/>
              <a:t>Normalization</a:t>
            </a:r>
            <a:endParaRPr lang="en-IN" b="1" dirty="0"/>
          </a:p>
        </p:txBody>
      </p:sp>
      <p:pic>
        <p:nvPicPr>
          <p:cNvPr id="5" name="Picture 4" descr="A screenshot of a computer">
            <a:extLst>
              <a:ext uri="{FF2B5EF4-FFF2-40B4-BE49-F238E27FC236}">
                <a16:creationId xmlns:a16="http://schemas.microsoft.com/office/drawing/2014/main" id="{BCED9C16-2BCF-563D-0A97-C566BD5A3234}"/>
              </a:ext>
            </a:extLst>
          </p:cNvPr>
          <p:cNvPicPr>
            <a:picLocks noChangeAspect="1"/>
          </p:cNvPicPr>
          <p:nvPr/>
        </p:nvPicPr>
        <p:blipFill>
          <a:blip r:embed="rId2"/>
          <a:stretch>
            <a:fillRect/>
          </a:stretch>
        </p:blipFill>
        <p:spPr>
          <a:xfrm>
            <a:off x="1060337" y="2577384"/>
            <a:ext cx="7582958" cy="3172268"/>
          </a:xfrm>
          <a:prstGeom prst="rect">
            <a:avLst/>
          </a:prstGeom>
        </p:spPr>
      </p:pic>
    </p:spTree>
    <p:extLst>
      <p:ext uri="{BB962C8B-B14F-4D97-AF65-F5344CB8AC3E}">
        <p14:creationId xmlns:p14="http://schemas.microsoft.com/office/powerpoint/2010/main" val="3109546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CD7AE-42C0-7055-364F-F348CD559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62227-88E7-FF38-9BC6-7A949001FBAA}"/>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F30219A5-631A-3228-1F9F-36F453DBAC5D}"/>
              </a:ext>
            </a:extLst>
          </p:cNvPr>
          <p:cNvSpPr txBox="1"/>
          <p:nvPr/>
        </p:nvSpPr>
        <p:spPr>
          <a:xfrm>
            <a:off x="1116767" y="1928946"/>
            <a:ext cx="6100996" cy="369332"/>
          </a:xfrm>
          <a:prstGeom prst="rect">
            <a:avLst/>
          </a:prstGeom>
          <a:noFill/>
        </p:spPr>
        <p:txBody>
          <a:bodyPr wrap="square">
            <a:spAutoFit/>
          </a:bodyPr>
          <a:lstStyle/>
          <a:p>
            <a:r>
              <a:rPr lang="en-IN" b="1" dirty="0"/>
              <a:t>					  Database Normalization</a:t>
            </a:r>
          </a:p>
        </p:txBody>
      </p:sp>
      <p:pic>
        <p:nvPicPr>
          <p:cNvPr id="6" name="Picture 5" descr="A screenshot of a computer">
            <a:extLst>
              <a:ext uri="{FF2B5EF4-FFF2-40B4-BE49-F238E27FC236}">
                <a16:creationId xmlns:a16="http://schemas.microsoft.com/office/drawing/2014/main" id="{40252B15-B95E-95AC-6557-AC4A99B352F2}"/>
              </a:ext>
            </a:extLst>
          </p:cNvPr>
          <p:cNvPicPr>
            <a:picLocks noChangeAspect="1"/>
          </p:cNvPicPr>
          <p:nvPr/>
        </p:nvPicPr>
        <p:blipFill>
          <a:blip r:embed="rId2"/>
          <a:stretch>
            <a:fillRect/>
          </a:stretch>
        </p:blipFill>
        <p:spPr>
          <a:xfrm>
            <a:off x="832122" y="2727569"/>
            <a:ext cx="8776573" cy="3591426"/>
          </a:xfrm>
          <a:prstGeom prst="rect">
            <a:avLst/>
          </a:prstGeom>
        </p:spPr>
      </p:pic>
    </p:spTree>
    <p:extLst>
      <p:ext uri="{BB962C8B-B14F-4D97-AF65-F5344CB8AC3E}">
        <p14:creationId xmlns:p14="http://schemas.microsoft.com/office/powerpoint/2010/main" val="1307571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8066C-BB08-5D04-A77D-1996EC505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D6A00-1234-73CB-7AF5-3E2D606D96DC}"/>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91A64A8A-7F42-B922-C2C5-9566C13ACF33}"/>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F3B02BD6-7DAD-BB5F-4C80-5FE9FA6008F5}"/>
              </a:ext>
            </a:extLst>
          </p:cNvPr>
          <p:cNvSpPr txBox="1"/>
          <p:nvPr/>
        </p:nvSpPr>
        <p:spPr>
          <a:xfrm>
            <a:off x="1116767" y="1928946"/>
            <a:ext cx="6100996" cy="369332"/>
          </a:xfrm>
          <a:prstGeom prst="rect">
            <a:avLst/>
          </a:prstGeom>
          <a:noFill/>
        </p:spPr>
        <p:txBody>
          <a:bodyPr wrap="square">
            <a:spAutoFit/>
          </a:bodyPr>
          <a:lstStyle/>
          <a:p>
            <a:r>
              <a:rPr lang="en-IN" b="1" dirty="0"/>
              <a:t>					  Database Normalization</a:t>
            </a:r>
          </a:p>
        </p:txBody>
      </p:sp>
      <p:pic>
        <p:nvPicPr>
          <p:cNvPr id="5" name="Picture 4">
            <a:extLst>
              <a:ext uri="{FF2B5EF4-FFF2-40B4-BE49-F238E27FC236}">
                <a16:creationId xmlns:a16="http://schemas.microsoft.com/office/drawing/2014/main" id="{738F50E5-30AE-CD18-1FD5-5291CB3D38A7}"/>
              </a:ext>
            </a:extLst>
          </p:cNvPr>
          <p:cNvPicPr>
            <a:picLocks noChangeAspect="1"/>
          </p:cNvPicPr>
          <p:nvPr/>
        </p:nvPicPr>
        <p:blipFill>
          <a:blip r:embed="rId2"/>
          <a:stretch>
            <a:fillRect/>
          </a:stretch>
        </p:blipFill>
        <p:spPr>
          <a:xfrm>
            <a:off x="716632" y="2765268"/>
            <a:ext cx="5163271" cy="3305636"/>
          </a:xfrm>
          <a:prstGeom prst="rect">
            <a:avLst/>
          </a:prstGeom>
        </p:spPr>
      </p:pic>
      <p:sp>
        <p:nvSpPr>
          <p:cNvPr id="6" name="TextBox 5">
            <a:extLst>
              <a:ext uri="{FF2B5EF4-FFF2-40B4-BE49-F238E27FC236}">
                <a16:creationId xmlns:a16="http://schemas.microsoft.com/office/drawing/2014/main" id="{A0FE1F67-7B9E-2456-AC82-5B3BD86ED764}"/>
              </a:ext>
            </a:extLst>
          </p:cNvPr>
          <p:cNvSpPr txBox="1"/>
          <p:nvPr/>
        </p:nvSpPr>
        <p:spPr>
          <a:xfrm>
            <a:off x="6345162" y="2825229"/>
            <a:ext cx="3488385" cy="2585323"/>
          </a:xfrm>
          <a:prstGeom prst="rect">
            <a:avLst/>
          </a:prstGeom>
          <a:noFill/>
        </p:spPr>
        <p:txBody>
          <a:bodyPr wrap="square">
            <a:spAutoFit/>
          </a:bodyPr>
          <a:lstStyle/>
          <a:p>
            <a:r>
              <a:rPr lang="en-IN" b="1" dirty="0"/>
              <a:t>This table contains Attribute values</a:t>
            </a:r>
          </a:p>
          <a:p>
            <a:r>
              <a:rPr lang="en-IN" b="1" dirty="0"/>
              <a:t>which are not single. This is not in</a:t>
            </a:r>
          </a:p>
          <a:p>
            <a:r>
              <a:rPr lang="en-IN" b="1" dirty="0"/>
              <a:t>Normalised form.</a:t>
            </a:r>
          </a:p>
          <a:p>
            <a:r>
              <a:rPr lang="en-IN" b="1" dirty="0"/>
              <a:t>• To make it into 1NF we have to</a:t>
            </a:r>
          </a:p>
          <a:p>
            <a:r>
              <a:rPr lang="en-IN" b="1" dirty="0"/>
              <a:t>decompose table into atomic</a:t>
            </a:r>
          </a:p>
          <a:p>
            <a:r>
              <a:rPr lang="en-IN" b="1" dirty="0"/>
              <a:t>elements.</a:t>
            </a:r>
          </a:p>
        </p:txBody>
      </p:sp>
    </p:spTree>
    <p:extLst>
      <p:ext uri="{BB962C8B-B14F-4D97-AF65-F5344CB8AC3E}">
        <p14:creationId xmlns:p14="http://schemas.microsoft.com/office/powerpoint/2010/main" val="350376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A0B49-7DA2-19DA-AD5B-F107EB586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CC0457-6F75-BA66-0C76-DDFC3E6F6DBE}"/>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B22AC684-F8D9-527B-DDCC-E04CF37631DC}"/>
              </a:ext>
            </a:extLst>
          </p:cNvPr>
          <p:cNvSpPr txBox="1"/>
          <p:nvPr/>
        </p:nvSpPr>
        <p:spPr>
          <a:xfrm>
            <a:off x="1116767" y="1928946"/>
            <a:ext cx="6100996" cy="369332"/>
          </a:xfrm>
          <a:prstGeom prst="rect">
            <a:avLst/>
          </a:prstGeom>
          <a:noFill/>
        </p:spPr>
        <p:txBody>
          <a:bodyPr wrap="square">
            <a:spAutoFit/>
          </a:bodyPr>
          <a:lstStyle/>
          <a:p>
            <a:r>
              <a:rPr lang="en-IN" b="1" dirty="0"/>
              <a:t>					  Database Normalization</a:t>
            </a:r>
          </a:p>
        </p:txBody>
      </p:sp>
      <p:pic>
        <p:nvPicPr>
          <p:cNvPr id="5" name="Picture 4">
            <a:extLst>
              <a:ext uri="{FF2B5EF4-FFF2-40B4-BE49-F238E27FC236}">
                <a16:creationId xmlns:a16="http://schemas.microsoft.com/office/drawing/2014/main" id="{73B40CEA-4BEA-D26E-BEB5-F744207CFE3A}"/>
              </a:ext>
            </a:extLst>
          </p:cNvPr>
          <p:cNvPicPr>
            <a:picLocks noChangeAspect="1"/>
          </p:cNvPicPr>
          <p:nvPr/>
        </p:nvPicPr>
        <p:blipFill>
          <a:blip r:embed="rId2"/>
          <a:stretch>
            <a:fillRect/>
          </a:stretch>
        </p:blipFill>
        <p:spPr>
          <a:xfrm>
            <a:off x="1159061" y="2632022"/>
            <a:ext cx="8145012" cy="3362794"/>
          </a:xfrm>
          <a:prstGeom prst="rect">
            <a:avLst/>
          </a:prstGeom>
        </p:spPr>
      </p:pic>
    </p:spTree>
    <p:extLst>
      <p:ext uri="{BB962C8B-B14F-4D97-AF65-F5344CB8AC3E}">
        <p14:creationId xmlns:p14="http://schemas.microsoft.com/office/powerpoint/2010/main" val="3694945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0955B-1EEA-47F4-BC71-34A6778B8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4F2E2-3ED7-CF92-C8CB-C4798B98FFFC}"/>
              </a:ext>
            </a:extLst>
          </p:cNvPr>
          <p:cNvSpPr>
            <a:spLocks noGrp="1"/>
          </p:cNvSpPr>
          <p:nvPr>
            <p:ph type="title"/>
          </p:nvPr>
        </p:nvSpPr>
        <p:spPr>
          <a:xfrm>
            <a:off x="767275" y="399738"/>
            <a:ext cx="8596668" cy="66456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8F85488F-6E72-5FA1-A717-8BEB1048E48C}"/>
              </a:ext>
            </a:extLst>
          </p:cNvPr>
          <p:cNvSpPr txBox="1"/>
          <p:nvPr/>
        </p:nvSpPr>
        <p:spPr>
          <a:xfrm>
            <a:off x="1116767" y="110935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9BA01A7B-4319-B09E-55C6-B75EB271B4E2}"/>
              </a:ext>
            </a:extLst>
          </p:cNvPr>
          <p:cNvSpPr txBox="1"/>
          <p:nvPr/>
        </p:nvSpPr>
        <p:spPr>
          <a:xfrm>
            <a:off x="1026826" y="1644133"/>
            <a:ext cx="6100996" cy="369332"/>
          </a:xfrm>
          <a:prstGeom prst="rect">
            <a:avLst/>
          </a:prstGeom>
          <a:noFill/>
        </p:spPr>
        <p:txBody>
          <a:bodyPr wrap="square">
            <a:spAutoFit/>
          </a:bodyPr>
          <a:lstStyle/>
          <a:p>
            <a:r>
              <a:rPr lang="en-IN" b="1" dirty="0"/>
              <a:t>					  Database Normalization - </a:t>
            </a:r>
            <a:r>
              <a:rPr lang="en-US" b="1" dirty="0"/>
              <a:t>2NF</a:t>
            </a:r>
            <a:endParaRPr lang="en-IN" b="1" dirty="0"/>
          </a:p>
        </p:txBody>
      </p:sp>
      <p:sp>
        <p:nvSpPr>
          <p:cNvPr id="5" name="TextBox 4">
            <a:extLst>
              <a:ext uri="{FF2B5EF4-FFF2-40B4-BE49-F238E27FC236}">
                <a16:creationId xmlns:a16="http://schemas.microsoft.com/office/drawing/2014/main" id="{F3EF8B85-57EB-31E4-9E64-0117528098A0}"/>
              </a:ext>
            </a:extLst>
          </p:cNvPr>
          <p:cNvSpPr txBox="1"/>
          <p:nvPr/>
        </p:nvSpPr>
        <p:spPr>
          <a:xfrm>
            <a:off x="1569701" y="2045030"/>
            <a:ext cx="7533595" cy="1477328"/>
          </a:xfrm>
          <a:prstGeom prst="rect">
            <a:avLst/>
          </a:prstGeom>
          <a:noFill/>
        </p:spPr>
        <p:txBody>
          <a:bodyPr wrap="square">
            <a:spAutoFit/>
          </a:bodyPr>
          <a:lstStyle/>
          <a:p>
            <a:endParaRPr lang="en-IN" b="1" dirty="0"/>
          </a:p>
          <a:p>
            <a:pPr algn="l">
              <a:buFont typeface="+mj-lt"/>
              <a:buAutoNum type="arabicPeriod"/>
            </a:pPr>
            <a:r>
              <a:rPr lang="en-US" b="1" i="0" dirty="0">
                <a:effectLst/>
              </a:rPr>
              <a:t>It should be in the First Normal form.</a:t>
            </a:r>
          </a:p>
          <a:p>
            <a:pPr algn="l">
              <a:buFont typeface="+mj-lt"/>
              <a:buAutoNum type="arabicPeriod"/>
            </a:pPr>
            <a:endParaRPr lang="en-US" b="1" i="0" dirty="0">
              <a:effectLst/>
            </a:endParaRPr>
          </a:p>
          <a:p>
            <a:pPr algn="l">
              <a:buFont typeface="+mj-lt"/>
              <a:buAutoNum type="arabicPeriod"/>
            </a:pPr>
            <a:r>
              <a:rPr lang="en-US" b="1" i="0" dirty="0">
                <a:effectLst/>
              </a:rPr>
              <a:t>And, it should not have Partial Dependency.</a:t>
            </a:r>
          </a:p>
          <a:p>
            <a:endParaRPr lang="en-IN" b="1" dirty="0"/>
          </a:p>
        </p:txBody>
      </p:sp>
      <p:sp>
        <p:nvSpPr>
          <p:cNvPr id="6" name="TextBox 5">
            <a:extLst>
              <a:ext uri="{FF2B5EF4-FFF2-40B4-BE49-F238E27FC236}">
                <a16:creationId xmlns:a16="http://schemas.microsoft.com/office/drawing/2014/main" id="{7EBF3174-B652-791A-3A1D-5BF59648BD34}"/>
              </a:ext>
            </a:extLst>
          </p:cNvPr>
          <p:cNvSpPr txBox="1"/>
          <p:nvPr/>
        </p:nvSpPr>
        <p:spPr>
          <a:xfrm>
            <a:off x="1451285" y="3625693"/>
            <a:ext cx="7893635" cy="2031325"/>
          </a:xfrm>
          <a:prstGeom prst="rect">
            <a:avLst/>
          </a:prstGeom>
          <a:noFill/>
        </p:spPr>
        <p:txBody>
          <a:bodyPr wrap="square">
            <a:spAutoFit/>
          </a:bodyPr>
          <a:lstStyle/>
          <a:p>
            <a:pPr algn="l"/>
            <a:r>
              <a:rPr lang="en-US" b="1" i="0" dirty="0">
                <a:effectLst/>
              </a:rPr>
              <a:t>What is Partial Dependency?</a:t>
            </a:r>
          </a:p>
          <a:p>
            <a:pPr algn="l"/>
            <a:endParaRPr lang="en-US" b="1" i="0" dirty="0">
              <a:effectLst/>
            </a:endParaRPr>
          </a:p>
          <a:p>
            <a:pPr algn="l"/>
            <a:r>
              <a:rPr lang="en-US" b="1" i="0" dirty="0">
                <a:effectLst/>
              </a:rPr>
              <a:t>When a table has a primary key that is made up of two or more columns, then all the columns(not included in the primary key) in that table should depend on the entire primary key and not on a part of it. If any column(which is not in the primary key) depends on a part of the primary key then we say we have Partial dependency in the table.</a:t>
            </a:r>
          </a:p>
        </p:txBody>
      </p:sp>
    </p:spTree>
    <p:extLst>
      <p:ext uri="{BB962C8B-B14F-4D97-AF65-F5344CB8AC3E}">
        <p14:creationId xmlns:p14="http://schemas.microsoft.com/office/powerpoint/2010/main" val="1427782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1117-EED5-74A6-D4CC-EDE6BED97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DAECD-BAEE-7812-17AF-7D1F60E17F7D}"/>
              </a:ext>
            </a:extLst>
          </p:cNvPr>
          <p:cNvSpPr>
            <a:spLocks noGrp="1"/>
          </p:cNvSpPr>
          <p:nvPr>
            <p:ph type="title"/>
          </p:nvPr>
        </p:nvSpPr>
        <p:spPr>
          <a:xfrm>
            <a:off x="767275" y="399738"/>
            <a:ext cx="8596668" cy="66456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BBAA040E-0AEF-07CF-995C-F8D9669DD6F3}"/>
              </a:ext>
            </a:extLst>
          </p:cNvPr>
          <p:cNvSpPr txBox="1"/>
          <p:nvPr/>
        </p:nvSpPr>
        <p:spPr>
          <a:xfrm>
            <a:off x="1116767" y="110935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26A60106-7658-29DB-AE6F-280B16524E5D}"/>
              </a:ext>
            </a:extLst>
          </p:cNvPr>
          <p:cNvSpPr txBox="1"/>
          <p:nvPr/>
        </p:nvSpPr>
        <p:spPr>
          <a:xfrm>
            <a:off x="1026826" y="1644133"/>
            <a:ext cx="6100996" cy="369332"/>
          </a:xfrm>
          <a:prstGeom prst="rect">
            <a:avLst/>
          </a:prstGeom>
          <a:noFill/>
        </p:spPr>
        <p:txBody>
          <a:bodyPr wrap="square">
            <a:spAutoFit/>
          </a:bodyPr>
          <a:lstStyle/>
          <a:p>
            <a:r>
              <a:rPr lang="en-IN" b="1" dirty="0"/>
              <a:t>					  Database Normalization - </a:t>
            </a:r>
            <a:r>
              <a:rPr lang="en-US" b="1" dirty="0"/>
              <a:t>2NF</a:t>
            </a:r>
            <a:endParaRPr lang="en-IN" b="1" dirty="0"/>
          </a:p>
        </p:txBody>
      </p:sp>
      <p:graphicFrame>
        <p:nvGraphicFramePr>
          <p:cNvPr id="9" name="Table 8">
            <a:extLst>
              <a:ext uri="{FF2B5EF4-FFF2-40B4-BE49-F238E27FC236}">
                <a16:creationId xmlns:a16="http://schemas.microsoft.com/office/drawing/2014/main" id="{4E402D4E-906C-7899-D5FA-ECDECE6AE2E4}"/>
              </a:ext>
            </a:extLst>
          </p:cNvPr>
          <p:cNvGraphicFramePr>
            <a:graphicFrameLocks noGrp="1"/>
          </p:cNvGraphicFramePr>
          <p:nvPr>
            <p:extLst>
              <p:ext uri="{D42A27DB-BD31-4B8C-83A1-F6EECF244321}">
                <p14:modId xmlns:p14="http://schemas.microsoft.com/office/powerpoint/2010/main" val="3810052631"/>
              </p:ext>
            </p:extLst>
          </p:nvPr>
        </p:nvGraphicFramePr>
        <p:xfrm>
          <a:off x="1147581" y="2338603"/>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31169444"/>
                    </a:ext>
                  </a:extLst>
                </a:gridCol>
                <a:gridCol w="2032000">
                  <a:extLst>
                    <a:ext uri="{9D8B030D-6E8A-4147-A177-3AD203B41FA5}">
                      <a16:colId xmlns:a16="http://schemas.microsoft.com/office/drawing/2014/main" val="1316054036"/>
                    </a:ext>
                  </a:extLst>
                </a:gridCol>
                <a:gridCol w="2032000">
                  <a:extLst>
                    <a:ext uri="{9D8B030D-6E8A-4147-A177-3AD203B41FA5}">
                      <a16:colId xmlns:a16="http://schemas.microsoft.com/office/drawing/2014/main" val="932930215"/>
                    </a:ext>
                  </a:extLst>
                </a:gridCol>
                <a:gridCol w="2032000">
                  <a:extLst>
                    <a:ext uri="{9D8B030D-6E8A-4147-A177-3AD203B41FA5}">
                      <a16:colId xmlns:a16="http://schemas.microsoft.com/office/drawing/2014/main" val="711779479"/>
                    </a:ext>
                  </a:extLst>
                </a:gridCol>
              </a:tblGrid>
              <a:tr h="370840">
                <a:tc>
                  <a:txBody>
                    <a:bodyPr/>
                    <a:lstStyle/>
                    <a:p>
                      <a:r>
                        <a:rPr lang="en-US" dirty="0"/>
                        <a:t>Name</a:t>
                      </a:r>
                      <a:endParaRPr lang="en-IN" dirty="0"/>
                    </a:p>
                  </a:txBody>
                  <a:tcPr/>
                </a:tc>
                <a:tc>
                  <a:txBody>
                    <a:bodyPr/>
                    <a:lstStyle/>
                    <a:p>
                      <a:r>
                        <a:rPr lang="en-US" dirty="0" err="1"/>
                        <a:t>RollNO</a:t>
                      </a:r>
                      <a:endParaRPr lang="en-IN" dirty="0"/>
                    </a:p>
                  </a:txBody>
                  <a:tcPr/>
                </a:tc>
                <a:tc>
                  <a:txBody>
                    <a:bodyPr/>
                    <a:lstStyle/>
                    <a:p>
                      <a:r>
                        <a:rPr lang="en-US" dirty="0"/>
                        <a:t>Branch</a:t>
                      </a:r>
                      <a:endParaRPr lang="en-IN" dirty="0"/>
                    </a:p>
                  </a:txBody>
                  <a:tcPr/>
                </a:tc>
                <a:tc>
                  <a:txBody>
                    <a:bodyPr/>
                    <a:lstStyle/>
                    <a:p>
                      <a:r>
                        <a:rPr lang="en-US" dirty="0"/>
                        <a:t>language</a:t>
                      </a:r>
                      <a:endParaRPr lang="en-IN" dirty="0"/>
                    </a:p>
                  </a:txBody>
                  <a:tcPr/>
                </a:tc>
                <a:extLst>
                  <a:ext uri="{0D108BD9-81ED-4DB2-BD59-A6C34878D82A}">
                    <a16:rowId xmlns:a16="http://schemas.microsoft.com/office/drawing/2014/main" val="1164192702"/>
                  </a:ext>
                </a:extLst>
              </a:tr>
              <a:tr h="370840">
                <a:tc>
                  <a:txBody>
                    <a:bodyPr/>
                    <a:lstStyle/>
                    <a:p>
                      <a:r>
                        <a:rPr lang="en-US" dirty="0"/>
                        <a:t>Sai</a:t>
                      </a:r>
                      <a:endParaRPr lang="en-IN" dirty="0"/>
                    </a:p>
                  </a:txBody>
                  <a:tcPr/>
                </a:tc>
                <a:tc>
                  <a:txBody>
                    <a:bodyPr/>
                    <a:lstStyle/>
                    <a:p>
                      <a:r>
                        <a:rPr lang="en-US" dirty="0"/>
                        <a:t>21</a:t>
                      </a:r>
                      <a:endParaRPr lang="en-IN" dirty="0"/>
                    </a:p>
                  </a:txBody>
                  <a:tcPr/>
                </a:tc>
                <a:tc>
                  <a:txBody>
                    <a:bodyPr/>
                    <a:lstStyle/>
                    <a:p>
                      <a:r>
                        <a:rPr lang="en-US" dirty="0"/>
                        <a:t>CSE</a:t>
                      </a:r>
                      <a:endParaRPr lang="en-IN" dirty="0"/>
                    </a:p>
                  </a:txBody>
                  <a:tcPr/>
                </a:tc>
                <a:tc>
                  <a:txBody>
                    <a:bodyPr/>
                    <a:lstStyle/>
                    <a:p>
                      <a:r>
                        <a:rPr lang="en-US" dirty="0" err="1"/>
                        <a:t>telugu</a:t>
                      </a:r>
                      <a:endParaRPr lang="en-IN" dirty="0"/>
                    </a:p>
                  </a:txBody>
                  <a:tcPr/>
                </a:tc>
                <a:extLst>
                  <a:ext uri="{0D108BD9-81ED-4DB2-BD59-A6C34878D82A}">
                    <a16:rowId xmlns:a16="http://schemas.microsoft.com/office/drawing/2014/main" val="3611010618"/>
                  </a:ext>
                </a:extLst>
              </a:tr>
              <a:tr h="370840">
                <a:tc>
                  <a:txBody>
                    <a:bodyPr/>
                    <a:lstStyle/>
                    <a:p>
                      <a:r>
                        <a:rPr lang="en-US" dirty="0"/>
                        <a:t>Sai</a:t>
                      </a:r>
                      <a:endParaRPr lang="en-IN" dirty="0"/>
                    </a:p>
                  </a:txBody>
                  <a:tcPr/>
                </a:tc>
                <a:tc>
                  <a:txBody>
                    <a:bodyPr/>
                    <a:lstStyle/>
                    <a:p>
                      <a:r>
                        <a:rPr lang="en-US" dirty="0"/>
                        <a:t>21</a:t>
                      </a:r>
                      <a:endParaRPr lang="en-IN" dirty="0"/>
                    </a:p>
                  </a:txBody>
                  <a:tcPr/>
                </a:tc>
                <a:tc>
                  <a:txBody>
                    <a:bodyPr/>
                    <a:lstStyle/>
                    <a:p>
                      <a:r>
                        <a:rPr lang="en-US" dirty="0"/>
                        <a:t>CSE</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1144352443"/>
                  </a:ext>
                </a:extLst>
              </a:tr>
              <a:tr h="370840">
                <a:tc>
                  <a:txBody>
                    <a:bodyPr/>
                    <a:lstStyle/>
                    <a:p>
                      <a:r>
                        <a:rPr lang="en-US" dirty="0"/>
                        <a:t>Shiva</a:t>
                      </a:r>
                      <a:endParaRPr lang="en-IN" dirty="0"/>
                    </a:p>
                  </a:txBody>
                  <a:tcPr/>
                </a:tc>
                <a:tc>
                  <a:txBody>
                    <a:bodyPr/>
                    <a:lstStyle/>
                    <a:p>
                      <a:r>
                        <a:rPr lang="en-US" dirty="0"/>
                        <a:t>22</a:t>
                      </a:r>
                      <a:endParaRPr lang="en-IN" dirty="0"/>
                    </a:p>
                  </a:txBody>
                  <a:tcPr/>
                </a:tc>
                <a:tc>
                  <a:txBody>
                    <a:bodyPr/>
                    <a:lstStyle/>
                    <a:p>
                      <a:r>
                        <a:rPr lang="en-US" dirty="0"/>
                        <a:t>AIML</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3252592008"/>
                  </a:ext>
                </a:extLst>
              </a:tr>
              <a:tr h="370840">
                <a:tc>
                  <a:txBody>
                    <a:bodyPr/>
                    <a:lstStyle/>
                    <a:p>
                      <a:r>
                        <a:rPr lang="en-US" dirty="0"/>
                        <a:t>Shiva</a:t>
                      </a:r>
                      <a:endParaRPr lang="en-IN" dirty="0"/>
                    </a:p>
                  </a:txBody>
                  <a:tcPr/>
                </a:tc>
                <a:tc>
                  <a:txBody>
                    <a:bodyPr/>
                    <a:lstStyle/>
                    <a:p>
                      <a:r>
                        <a:rPr lang="en-US" dirty="0"/>
                        <a:t>22</a:t>
                      </a:r>
                      <a:endParaRPr lang="en-IN" dirty="0"/>
                    </a:p>
                  </a:txBody>
                  <a:tcPr/>
                </a:tc>
                <a:tc>
                  <a:txBody>
                    <a:bodyPr/>
                    <a:lstStyle/>
                    <a:p>
                      <a:r>
                        <a:rPr lang="en-US" dirty="0"/>
                        <a:t>AIML</a:t>
                      </a:r>
                      <a:endParaRPr lang="en-IN" dirty="0"/>
                    </a:p>
                  </a:txBody>
                  <a:tcPr/>
                </a:tc>
                <a:tc>
                  <a:txBody>
                    <a:bodyPr/>
                    <a:lstStyle/>
                    <a:p>
                      <a:r>
                        <a:rPr lang="en-US" dirty="0" err="1"/>
                        <a:t>hindi</a:t>
                      </a:r>
                      <a:endParaRPr lang="en-IN" dirty="0"/>
                    </a:p>
                  </a:txBody>
                  <a:tcPr/>
                </a:tc>
                <a:extLst>
                  <a:ext uri="{0D108BD9-81ED-4DB2-BD59-A6C34878D82A}">
                    <a16:rowId xmlns:a16="http://schemas.microsoft.com/office/drawing/2014/main" val="800036424"/>
                  </a:ext>
                </a:extLst>
              </a:tr>
              <a:tr h="370840">
                <a:tc>
                  <a:txBody>
                    <a:bodyPr/>
                    <a:lstStyle/>
                    <a:p>
                      <a:r>
                        <a:rPr lang="en-US" dirty="0"/>
                        <a:t>Raju</a:t>
                      </a:r>
                      <a:endParaRPr lang="en-IN" dirty="0"/>
                    </a:p>
                  </a:txBody>
                  <a:tcPr/>
                </a:tc>
                <a:tc>
                  <a:txBody>
                    <a:bodyPr/>
                    <a:lstStyle/>
                    <a:p>
                      <a:r>
                        <a:rPr lang="en-US" dirty="0"/>
                        <a:t>24</a:t>
                      </a:r>
                      <a:endParaRPr lang="en-IN" dirty="0"/>
                    </a:p>
                  </a:txBody>
                  <a:tcPr/>
                </a:tc>
                <a:tc>
                  <a:txBody>
                    <a:bodyPr/>
                    <a:lstStyle/>
                    <a:p>
                      <a:r>
                        <a:rPr lang="en-US" dirty="0"/>
                        <a:t>DS</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2523731354"/>
                  </a:ext>
                </a:extLst>
              </a:tr>
              <a:tr h="370840">
                <a:tc>
                  <a:txBody>
                    <a:bodyPr/>
                    <a:lstStyle/>
                    <a:p>
                      <a:r>
                        <a:rPr lang="en-US" dirty="0"/>
                        <a:t>Raju</a:t>
                      </a:r>
                      <a:endParaRPr lang="en-IN" dirty="0"/>
                    </a:p>
                  </a:txBody>
                  <a:tcPr/>
                </a:tc>
                <a:tc>
                  <a:txBody>
                    <a:bodyPr/>
                    <a:lstStyle/>
                    <a:p>
                      <a:r>
                        <a:rPr lang="en-US" dirty="0"/>
                        <a:t>24</a:t>
                      </a:r>
                      <a:endParaRPr lang="en-IN" dirty="0"/>
                    </a:p>
                  </a:txBody>
                  <a:tcPr/>
                </a:tc>
                <a:tc>
                  <a:txBody>
                    <a:bodyPr/>
                    <a:lstStyle/>
                    <a:p>
                      <a:r>
                        <a:rPr lang="en-US" dirty="0"/>
                        <a:t>DS</a:t>
                      </a:r>
                      <a:endParaRPr lang="en-IN" dirty="0"/>
                    </a:p>
                  </a:txBody>
                  <a:tcPr/>
                </a:tc>
                <a:tc>
                  <a:txBody>
                    <a:bodyPr/>
                    <a:lstStyle/>
                    <a:p>
                      <a:r>
                        <a:rPr lang="en-US" dirty="0" err="1"/>
                        <a:t>hindi</a:t>
                      </a:r>
                      <a:endParaRPr lang="en-IN" dirty="0"/>
                    </a:p>
                  </a:txBody>
                  <a:tcPr/>
                </a:tc>
                <a:extLst>
                  <a:ext uri="{0D108BD9-81ED-4DB2-BD59-A6C34878D82A}">
                    <a16:rowId xmlns:a16="http://schemas.microsoft.com/office/drawing/2014/main" val="1582169176"/>
                  </a:ext>
                </a:extLst>
              </a:tr>
            </a:tbl>
          </a:graphicData>
        </a:graphic>
      </p:graphicFrame>
    </p:spTree>
    <p:extLst>
      <p:ext uri="{BB962C8B-B14F-4D97-AF65-F5344CB8AC3E}">
        <p14:creationId xmlns:p14="http://schemas.microsoft.com/office/powerpoint/2010/main" val="3749713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D2C58-0FF6-E414-7088-16294BD68F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A8E98-D595-E896-3635-B97704C90B8F}"/>
              </a:ext>
            </a:extLst>
          </p:cNvPr>
          <p:cNvSpPr>
            <a:spLocks noGrp="1"/>
          </p:cNvSpPr>
          <p:nvPr>
            <p:ph type="title"/>
          </p:nvPr>
        </p:nvSpPr>
        <p:spPr>
          <a:xfrm>
            <a:off x="767275" y="399738"/>
            <a:ext cx="8596668" cy="66456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C0B41781-A0ED-26E0-F0A3-FE476C510D25}"/>
              </a:ext>
            </a:extLst>
          </p:cNvPr>
          <p:cNvSpPr txBox="1"/>
          <p:nvPr/>
        </p:nvSpPr>
        <p:spPr>
          <a:xfrm>
            <a:off x="1116767" y="110935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00D184E9-A0D6-655E-0F4A-3F2EB2C7F658}"/>
              </a:ext>
            </a:extLst>
          </p:cNvPr>
          <p:cNvSpPr txBox="1"/>
          <p:nvPr/>
        </p:nvSpPr>
        <p:spPr>
          <a:xfrm>
            <a:off x="1026826" y="1644133"/>
            <a:ext cx="6100996" cy="369332"/>
          </a:xfrm>
          <a:prstGeom prst="rect">
            <a:avLst/>
          </a:prstGeom>
          <a:noFill/>
        </p:spPr>
        <p:txBody>
          <a:bodyPr wrap="square">
            <a:spAutoFit/>
          </a:bodyPr>
          <a:lstStyle/>
          <a:p>
            <a:r>
              <a:rPr lang="en-IN" b="1" dirty="0"/>
              <a:t>					  Database Normalization - </a:t>
            </a:r>
            <a:r>
              <a:rPr lang="en-US" b="1" dirty="0"/>
              <a:t>2NF</a:t>
            </a:r>
            <a:endParaRPr lang="en-IN" b="1" dirty="0"/>
          </a:p>
        </p:txBody>
      </p:sp>
      <p:graphicFrame>
        <p:nvGraphicFramePr>
          <p:cNvPr id="5" name="Table 4">
            <a:extLst>
              <a:ext uri="{FF2B5EF4-FFF2-40B4-BE49-F238E27FC236}">
                <a16:creationId xmlns:a16="http://schemas.microsoft.com/office/drawing/2014/main" id="{11D49FCD-B28C-0B7F-1AFA-F2D400F66A03}"/>
              </a:ext>
            </a:extLst>
          </p:cNvPr>
          <p:cNvGraphicFramePr>
            <a:graphicFrameLocks noGrp="1"/>
          </p:cNvGraphicFramePr>
          <p:nvPr/>
        </p:nvGraphicFramePr>
        <p:xfrm>
          <a:off x="832787" y="2713220"/>
          <a:ext cx="2869782" cy="3197900"/>
        </p:xfrm>
        <a:graphic>
          <a:graphicData uri="http://schemas.openxmlformats.org/drawingml/2006/table">
            <a:tbl>
              <a:tblPr firstRow="1" bandRow="1">
                <a:tableStyleId>{5C22544A-7EE6-4342-B048-85BDC9FD1C3A}</a:tableStyleId>
              </a:tblPr>
              <a:tblGrid>
                <a:gridCol w="956594">
                  <a:extLst>
                    <a:ext uri="{9D8B030D-6E8A-4147-A177-3AD203B41FA5}">
                      <a16:colId xmlns:a16="http://schemas.microsoft.com/office/drawing/2014/main" val="560472698"/>
                    </a:ext>
                  </a:extLst>
                </a:gridCol>
                <a:gridCol w="956594">
                  <a:extLst>
                    <a:ext uri="{9D8B030D-6E8A-4147-A177-3AD203B41FA5}">
                      <a16:colId xmlns:a16="http://schemas.microsoft.com/office/drawing/2014/main" val="2652838350"/>
                    </a:ext>
                  </a:extLst>
                </a:gridCol>
                <a:gridCol w="956594">
                  <a:extLst>
                    <a:ext uri="{9D8B030D-6E8A-4147-A177-3AD203B41FA5}">
                      <a16:colId xmlns:a16="http://schemas.microsoft.com/office/drawing/2014/main" val="4124765310"/>
                    </a:ext>
                  </a:extLst>
                </a:gridCol>
              </a:tblGrid>
              <a:tr h="799475">
                <a:tc>
                  <a:txBody>
                    <a:bodyPr/>
                    <a:lstStyle/>
                    <a:p>
                      <a:r>
                        <a:rPr lang="en-US" dirty="0"/>
                        <a:t>Name</a:t>
                      </a:r>
                      <a:endParaRPr lang="en-IN" dirty="0"/>
                    </a:p>
                  </a:txBody>
                  <a:tcPr/>
                </a:tc>
                <a:tc>
                  <a:txBody>
                    <a:bodyPr/>
                    <a:lstStyle/>
                    <a:p>
                      <a:r>
                        <a:rPr lang="en-US" dirty="0" err="1"/>
                        <a:t>RollNo</a:t>
                      </a:r>
                      <a:endParaRPr lang="en-IN" dirty="0"/>
                    </a:p>
                  </a:txBody>
                  <a:tcPr/>
                </a:tc>
                <a:tc>
                  <a:txBody>
                    <a:bodyPr/>
                    <a:lstStyle/>
                    <a:p>
                      <a:r>
                        <a:rPr lang="en-US" dirty="0"/>
                        <a:t>Branch</a:t>
                      </a:r>
                      <a:endParaRPr lang="en-IN" dirty="0"/>
                    </a:p>
                  </a:txBody>
                  <a:tcPr/>
                </a:tc>
                <a:extLst>
                  <a:ext uri="{0D108BD9-81ED-4DB2-BD59-A6C34878D82A}">
                    <a16:rowId xmlns:a16="http://schemas.microsoft.com/office/drawing/2014/main" val="1206837572"/>
                  </a:ext>
                </a:extLst>
              </a:tr>
              <a:tr h="799475">
                <a:tc>
                  <a:txBody>
                    <a:bodyPr/>
                    <a:lstStyle/>
                    <a:p>
                      <a:r>
                        <a:rPr lang="en-US" dirty="0"/>
                        <a:t>Sai</a:t>
                      </a:r>
                      <a:endParaRPr lang="en-IN" dirty="0"/>
                    </a:p>
                  </a:txBody>
                  <a:tcPr/>
                </a:tc>
                <a:tc>
                  <a:txBody>
                    <a:bodyPr/>
                    <a:lstStyle/>
                    <a:p>
                      <a:r>
                        <a:rPr lang="en-US" dirty="0"/>
                        <a:t>21</a:t>
                      </a:r>
                      <a:endParaRPr lang="en-IN" dirty="0"/>
                    </a:p>
                  </a:txBody>
                  <a:tcPr/>
                </a:tc>
                <a:tc>
                  <a:txBody>
                    <a:bodyPr/>
                    <a:lstStyle/>
                    <a:p>
                      <a:r>
                        <a:rPr lang="en-US" dirty="0"/>
                        <a:t>CSE</a:t>
                      </a:r>
                      <a:endParaRPr lang="en-IN" dirty="0"/>
                    </a:p>
                  </a:txBody>
                  <a:tcPr/>
                </a:tc>
                <a:extLst>
                  <a:ext uri="{0D108BD9-81ED-4DB2-BD59-A6C34878D82A}">
                    <a16:rowId xmlns:a16="http://schemas.microsoft.com/office/drawing/2014/main" val="3468184751"/>
                  </a:ext>
                </a:extLst>
              </a:tr>
              <a:tr h="799475">
                <a:tc>
                  <a:txBody>
                    <a:bodyPr/>
                    <a:lstStyle/>
                    <a:p>
                      <a:r>
                        <a:rPr lang="en-US" dirty="0"/>
                        <a:t>Shiva</a:t>
                      </a:r>
                      <a:endParaRPr lang="en-IN" dirty="0"/>
                    </a:p>
                  </a:txBody>
                  <a:tcPr/>
                </a:tc>
                <a:tc>
                  <a:txBody>
                    <a:bodyPr/>
                    <a:lstStyle/>
                    <a:p>
                      <a:r>
                        <a:rPr lang="en-US" dirty="0"/>
                        <a:t>22</a:t>
                      </a:r>
                      <a:endParaRPr lang="en-IN" dirty="0"/>
                    </a:p>
                  </a:txBody>
                  <a:tcPr/>
                </a:tc>
                <a:tc>
                  <a:txBody>
                    <a:bodyPr/>
                    <a:lstStyle/>
                    <a:p>
                      <a:r>
                        <a:rPr lang="en-US" dirty="0"/>
                        <a:t>AIML</a:t>
                      </a:r>
                      <a:endParaRPr lang="en-IN" dirty="0"/>
                    </a:p>
                  </a:txBody>
                  <a:tcPr/>
                </a:tc>
                <a:extLst>
                  <a:ext uri="{0D108BD9-81ED-4DB2-BD59-A6C34878D82A}">
                    <a16:rowId xmlns:a16="http://schemas.microsoft.com/office/drawing/2014/main" val="4058964795"/>
                  </a:ext>
                </a:extLst>
              </a:tr>
              <a:tr h="799475">
                <a:tc>
                  <a:txBody>
                    <a:bodyPr/>
                    <a:lstStyle/>
                    <a:p>
                      <a:r>
                        <a:rPr lang="en-US" dirty="0"/>
                        <a:t>Raju</a:t>
                      </a:r>
                      <a:endParaRPr lang="en-IN" dirty="0"/>
                    </a:p>
                  </a:txBody>
                  <a:tcPr/>
                </a:tc>
                <a:tc>
                  <a:txBody>
                    <a:bodyPr/>
                    <a:lstStyle/>
                    <a:p>
                      <a:r>
                        <a:rPr lang="en-US" dirty="0"/>
                        <a:t>24</a:t>
                      </a:r>
                      <a:endParaRPr lang="en-IN" dirty="0"/>
                    </a:p>
                  </a:txBody>
                  <a:tcPr/>
                </a:tc>
                <a:tc>
                  <a:txBody>
                    <a:bodyPr/>
                    <a:lstStyle/>
                    <a:p>
                      <a:r>
                        <a:rPr lang="en-US" dirty="0"/>
                        <a:t>DS</a:t>
                      </a:r>
                      <a:endParaRPr lang="en-IN" dirty="0"/>
                    </a:p>
                  </a:txBody>
                  <a:tcPr/>
                </a:tc>
                <a:extLst>
                  <a:ext uri="{0D108BD9-81ED-4DB2-BD59-A6C34878D82A}">
                    <a16:rowId xmlns:a16="http://schemas.microsoft.com/office/drawing/2014/main" val="226923850"/>
                  </a:ext>
                </a:extLst>
              </a:tr>
            </a:tbl>
          </a:graphicData>
        </a:graphic>
      </p:graphicFrame>
      <p:graphicFrame>
        <p:nvGraphicFramePr>
          <p:cNvPr id="6" name="Table 5">
            <a:extLst>
              <a:ext uri="{FF2B5EF4-FFF2-40B4-BE49-F238E27FC236}">
                <a16:creationId xmlns:a16="http://schemas.microsoft.com/office/drawing/2014/main" id="{BC2C9DBF-9C06-78D5-CE0E-E242CC91A9C7}"/>
              </a:ext>
            </a:extLst>
          </p:cNvPr>
          <p:cNvGraphicFramePr>
            <a:graphicFrameLocks noGrp="1"/>
          </p:cNvGraphicFramePr>
          <p:nvPr/>
        </p:nvGraphicFramePr>
        <p:xfrm>
          <a:off x="4445416" y="2713357"/>
          <a:ext cx="5043358" cy="2595880"/>
        </p:xfrm>
        <a:graphic>
          <a:graphicData uri="http://schemas.openxmlformats.org/drawingml/2006/table">
            <a:tbl>
              <a:tblPr firstRow="1" bandRow="1">
                <a:tableStyleId>{5C22544A-7EE6-4342-B048-85BDC9FD1C3A}</a:tableStyleId>
              </a:tblPr>
              <a:tblGrid>
                <a:gridCol w="2521679">
                  <a:extLst>
                    <a:ext uri="{9D8B030D-6E8A-4147-A177-3AD203B41FA5}">
                      <a16:colId xmlns:a16="http://schemas.microsoft.com/office/drawing/2014/main" val="3416574301"/>
                    </a:ext>
                  </a:extLst>
                </a:gridCol>
                <a:gridCol w="2521679">
                  <a:extLst>
                    <a:ext uri="{9D8B030D-6E8A-4147-A177-3AD203B41FA5}">
                      <a16:colId xmlns:a16="http://schemas.microsoft.com/office/drawing/2014/main" val="562728651"/>
                    </a:ext>
                  </a:extLst>
                </a:gridCol>
              </a:tblGrid>
              <a:tr h="370840">
                <a:tc>
                  <a:txBody>
                    <a:bodyPr/>
                    <a:lstStyle/>
                    <a:p>
                      <a:r>
                        <a:rPr lang="en-US" dirty="0"/>
                        <a:t>Roll No</a:t>
                      </a:r>
                      <a:endParaRPr lang="en-IN" dirty="0"/>
                    </a:p>
                  </a:txBody>
                  <a:tcPr/>
                </a:tc>
                <a:tc>
                  <a:txBody>
                    <a:bodyPr/>
                    <a:lstStyle/>
                    <a:p>
                      <a:r>
                        <a:rPr lang="en-US" dirty="0"/>
                        <a:t>language</a:t>
                      </a:r>
                      <a:endParaRPr lang="en-IN" dirty="0"/>
                    </a:p>
                  </a:txBody>
                  <a:tcPr/>
                </a:tc>
                <a:extLst>
                  <a:ext uri="{0D108BD9-81ED-4DB2-BD59-A6C34878D82A}">
                    <a16:rowId xmlns:a16="http://schemas.microsoft.com/office/drawing/2014/main" val="1227139870"/>
                  </a:ext>
                </a:extLst>
              </a:tr>
              <a:tr h="370840">
                <a:tc>
                  <a:txBody>
                    <a:bodyPr/>
                    <a:lstStyle/>
                    <a:p>
                      <a:r>
                        <a:rPr lang="en-US" dirty="0"/>
                        <a:t>21</a:t>
                      </a:r>
                      <a:endParaRPr lang="en-IN" dirty="0"/>
                    </a:p>
                  </a:txBody>
                  <a:tcPr/>
                </a:tc>
                <a:tc>
                  <a:txBody>
                    <a:bodyPr/>
                    <a:lstStyle/>
                    <a:p>
                      <a:r>
                        <a:rPr lang="en-US" dirty="0" err="1"/>
                        <a:t>telugu</a:t>
                      </a:r>
                      <a:endParaRPr lang="en-IN" dirty="0"/>
                    </a:p>
                  </a:txBody>
                  <a:tcPr/>
                </a:tc>
                <a:extLst>
                  <a:ext uri="{0D108BD9-81ED-4DB2-BD59-A6C34878D82A}">
                    <a16:rowId xmlns:a16="http://schemas.microsoft.com/office/drawing/2014/main" val="3993706897"/>
                  </a:ext>
                </a:extLst>
              </a:tr>
              <a:tr h="370840">
                <a:tc>
                  <a:txBody>
                    <a:bodyPr/>
                    <a:lstStyle/>
                    <a:p>
                      <a:r>
                        <a:rPr lang="en-US" dirty="0"/>
                        <a:t>21</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3088427564"/>
                  </a:ext>
                </a:extLst>
              </a:tr>
              <a:tr h="370840">
                <a:tc>
                  <a:txBody>
                    <a:bodyPr/>
                    <a:lstStyle/>
                    <a:p>
                      <a:r>
                        <a:rPr lang="en-US" dirty="0"/>
                        <a:t>22</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878105498"/>
                  </a:ext>
                </a:extLst>
              </a:tr>
              <a:tr h="370840">
                <a:tc>
                  <a:txBody>
                    <a:bodyPr/>
                    <a:lstStyle/>
                    <a:p>
                      <a:r>
                        <a:rPr lang="en-US" dirty="0"/>
                        <a:t>22</a:t>
                      </a:r>
                      <a:endParaRPr lang="en-IN" dirty="0"/>
                    </a:p>
                  </a:txBody>
                  <a:tcPr/>
                </a:tc>
                <a:tc>
                  <a:txBody>
                    <a:bodyPr/>
                    <a:lstStyle/>
                    <a:p>
                      <a:r>
                        <a:rPr lang="en-US" dirty="0" err="1"/>
                        <a:t>hindi</a:t>
                      </a:r>
                      <a:endParaRPr lang="en-IN" dirty="0"/>
                    </a:p>
                  </a:txBody>
                  <a:tcPr/>
                </a:tc>
                <a:extLst>
                  <a:ext uri="{0D108BD9-81ED-4DB2-BD59-A6C34878D82A}">
                    <a16:rowId xmlns:a16="http://schemas.microsoft.com/office/drawing/2014/main" val="3526601792"/>
                  </a:ext>
                </a:extLst>
              </a:tr>
              <a:tr h="370840">
                <a:tc>
                  <a:txBody>
                    <a:bodyPr/>
                    <a:lstStyle/>
                    <a:p>
                      <a:r>
                        <a:rPr lang="en-US" dirty="0"/>
                        <a:t>24</a:t>
                      </a:r>
                      <a:endParaRPr lang="en-IN" dirty="0"/>
                    </a:p>
                  </a:txBody>
                  <a:tcPr/>
                </a:tc>
                <a:tc>
                  <a:txBody>
                    <a:bodyPr/>
                    <a:lstStyle/>
                    <a:p>
                      <a:r>
                        <a:rPr lang="en-US" dirty="0" err="1"/>
                        <a:t>english</a:t>
                      </a:r>
                      <a:endParaRPr lang="en-IN" dirty="0"/>
                    </a:p>
                  </a:txBody>
                  <a:tcPr/>
                </a:tc>
                <a:extLst>
                  <a:ext uri="{0D108BD9-81ED-4DB2-BD59-A6C34878D82A}">
                    <a16:rowId xmlns:a16="http://schemas.microsoft.com/office/drawing/2014/main" val="1704828285"/>
                  </a:ext>
                </a:extLst>
              </a:tr>
              <a:tr h="370840">
                <a:tc>
                  <a:txBody>
                    <a:bodyPr/>
                    <a:lstStyle/>
                    <a:p>
                      <a:r>
                        <a:rPr lang="en-US" dirty="0"/>
                        <a:t>24</a:t>
                      </a:r>
                      <a:endParaRPr lang="en-IN" dirty="0"/>
                    </a:p>
                  </a:txBody>
                  <a:tcPr/>
                </a:tc>
                <a:tc>
                  <a:txBody>
                    <a:bodyPr/>
                    <a:lstStyle/>
                    <a:p>
                      <a:r>
                        <a:rPr lang="en-US" dirty="0" err="1"/>
                        <a:t>hindi</a:t>
                      </a:r>
                      <a:endParaRPr lang="en-IN" dirty="0"/>
                    </a:p>
                  </a:txBody>
                  <a:tcPr/>
                </a:tc>
                <a:extLst>
                  <a:ext uri="{0D108BD9-81ED-4DB2-BD59-A6C34878D82A}">
                    <a16:rowId xmlns:a16="http://schemas.microsoft.com/office/drawing/2014/main" val="2140242430"/>
                  </a:ext>
                </a:extLst>
              </a:tr>
            </a:tbl>
          </a:graphicData>
        </a:graphic>
      </p:graphicFrame>
    </p:spTree>
    <p:extLst>
      <p:ext uri="{BB962C8B-B14F-4D97-AF65-F5344CB8AC3E}">
        <p14:creationId xmlns:p14="http://schemas.microsoft.com/office/powerpoint/2010/main" val="293574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F6E6D-F808-3C64-B895-A212BB62E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F25DB-1EF7-091A-DBD3-0FE72E24A5A2}"/>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DB57E789-786F-6469-C873-32FF1F8C0D80}"/>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8735E9EA-64DC-4B7C-87D9-A2279BBCB516}"/>
              </a:ext>
            </a:extLst>
          </p:cNvPr>
          <p:cNvSpPr txBox="1"/>
          <p:nvPr/>
        </p:nvSpPr>
        <p:spPr>
          <a:xfrm>
            <a:off x="1116767" y="1928946"/>
            <a:ext cx="6100996" cy="369332"/>
          </a:xfrm>
          <a:prstGeom prst="rect">
            <a:avLst/>
          </a:prstGeom>
          <a:noFill/>
        </p:spPr>
        <p:txBody>
          <a:bodyPr wrap="square">
            <a:spAutoFit/>
          </a:bodyPr>
          <a:lstStyle/>
          <a:p>
            <a:r>
              <a:rPr lang="en-IN" b="1" dirty="0"/>
              <a:t>					  Database Normalization – 3NF</a:t>
            </a:r>
          </a:p>
        </p:txBody>
      </p:sp>
      <p:sp>
        <p:nvSpPr>
          <p:cNvPr id="5" name="TextBox 4">
            <a:extLst>
              <a:ext uri="{FF2B5EF4-FFF2-40B4-BE49-F238E27FC236}">
                <a16:creationId xmlns:a16="http://schemas.microsoft.com/office/drawing/2014/main" id="{F5E840EC-B059-C651-6B17-08BC29EC37DA}"/>
              </a:ext>
            </a:extLst>
          </p:cNvPr>
          <p:cNvSpPr txBox="1"/>
          <p:nvPr/>
        </p:nvSpPr>
        <p:spPr>
          <a:xfrm>
            <a:off x="1166337" y="2523182"/>
            <a:ext cx="8109726" cy="1477328"/>
          </a:xfrm>
          <a:prstGeom prst="rect">
            <a:avLst/>
          </a:prstGeom>
          <a:noFill/>
        </p:spPr>
        <p:txBody>
          <a:bodyPr wrap="square">
            <a:spAutoFit/>
          </a:bodyPr>
          <a:lstStyle/>
          <a:p>
            <a:pPr algn="l"/>
            <a:r>
              <a:rPr lang="en-US" b="1" i="0" dirty="0">
                <a:effectLst/>
              </a:rPr>
              <a:t>A table is said to be in the Third Normal Form when,</a:t>
            </a:r>
          </a:p>
          <a:p>
            <a:pPr algn="l"/>
            <a:endParaRPr lang="en-US" b="1" i="0" dirty="0">
              <a:effectLst/>
            </a:endParaRPr>
          </a:p>
          <a:p>
            <a:pPr algn="l">
              <a:buFont typeface="+mj-lt"/>
              <a:buAutoNum type="arabicPeriod"/>
            </a:pPr>
            <a:r>
              <a:rPr lang="en-US" b="1" i="0" dirty="0">
                <a:effectLst/>
              </a:rPr>
              <a:t>It satisfies the First Normal Form and the Second Normal form.</a:t>
            </a:r>
          </a:p>
          <a:p>
            <a:pPr algn="l">
              <a:buFont typeface="+mj-lt"/>
              <a:buAutoNum type="arabicPeriod"/>
            </a:pPr>
            <a:r>
              <a:rPr lang="en-US" b="1" i="0" dirty="0">
                <a:effectLst/>
              </a:rPr>
              <a:t>And, it doesn't have Transitive Dependency.</a:t>
            </a:r>
          </a:p>
          <a:p>
            <a:endParaRPr lang="en-IN" b="1" dirty="0"/>
          </a:p>
        </p:txBody>
      </p:sp>
      <p:sp>
        <p:nvSpPr>
          <p:cNvPr id="6" name="TextBox 5">
            <a:extLst>
              <a:ext uri="{FF2B5EF4-FFF2-40B4-BE49-F238E27FC236}">
                <a16:creationId xmlns:a16="http://schemas.microsoft.com/office/drawing/2014/main" id="{897806E9-7F5B-6C40-3EDD-2AEE4D3B9F5C}"/>
              </a:ext>
            </a:extLst>
          </p:cNvPr>
          <p:cNvSpPr txBox="1"/>
          <p:nvPr/>
        </p:nvSpPr>
        <p:spPr>
          <a:xfrm>
            <a:off x="1045863" y="4106698"/>
            <a:ext cx="8109726" cy="1477328"/>
          </a:xfrm>
          <a:prstGeom prst="rect">
            <a:avLst/>
          </a:prstGeom>
          <a:noFill/>
        </p:spPr>
        <p:txBody>
          <a:bodyPr wrap="square">
            <a:spAutoFit/>
          </a:bodyPr>
          <a:lstStyle/>
          <a:p>
            <a:pPr algn="l"/>
            <a:r>
              <a:rPr lang="en-US" b="1" i="0" dirty="0">
                <a:effectLst/>
              </a:rPr>
              <a:t>What is Transitive Dependency?</a:t>
            </a:r>
          </a:p>
          <a:p>
            <a:pPr algn="l"/>
            <a:r>
              <a:rPr lang="en-US" b="1" i="0" dirty="0">
                <a:effectLst/>
              </a:rPr>
              <a:t>In a table we have some column that acts as the primary key and other columns depends on this column. But what if a column that is not the primary key depends on another column that is also not a primary key or part of it? Then we have Transitive dependency in our table.</a:t>
            </a:r>
          </a:p>
        </p:txBody>
      </p:sp>
    </p:spTree>
    <p:extLst>
      <p:ext uri="{BB962C8B-B14F-4D97-AF65-F5344CB8AC3E}">
        <p14:creationId xmlns:p14="http://schemas.microsoft.com/office/powerpoint/2010/main" val="203497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EDF63-CA30-C35D-A4F4-2DEE54A2D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92F05-1C08-32C9-2FDF-E58938C51D9E}"/>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F7CAD5CF-12C4-A48E-0D55-DE87ECF43819}"/>
              </a:ext>
            </a:extLst>
          </p:cNvPr>
          <p:cNvSpPr txBox="1"/>
          <p:nvPr/>
        </p:nvSpPr>
        <p:spPr>
          <a:xfrm>
            <a:off x="1521501" y="2484860"/>
            <a:ext cx="7187784" cy="3139321"/>
          </a:xfrm>
          <a:prstGeom prst="rect">
            <a:avLst/>
          </a:prstGeom>
          <a:noFill/>
        </p:spPr>
        <p:txBody>
          <a:bodyPr wrap="square">
            <a:spAutoFit/>
          </a:bodyPr>
          <a:lstStyle/>
          <a:p>
            <a:pPr>
              <a:buNone/>
            </a:pPr>
            <a:r>
              <a:rPr lang="en-IN" b="1" dirty="0"/>
              <a:t>Early RDBMS Implementations (1970s–1980s)</a:t>
            </a:r>
          </a:p>
          <a:p>
            <a:pPr>
              <a:buNone/>
            </a:pPr>
            <a:endParaRPr lang="en-IN" b="1" dirty="0"/>
          </a:p>
          <a:p>
            <a:pPr>
              <a:buNone/>
            </a:pPr>
            <a:r>
              <a:rPr lang="en-IN" b="1" dirty="0"/>
              <a:t>✔ System R (IBM)</a:t>
            </a:r>
          </a:p>
          <a:p>
            <a:pPr>
              <a:buNone/>
            </a:pPr>
            <a:r>
              <a:rPr lang="en-IN" dirty="0"/>
              <a:t>First experimental RDBMS implementing SQL.</a:t>
            </a:r>
          </a:p>
          <a:p>
            <a:pPr>
              <a:buNone/>
            </a:pPr>
            <a:endParaRPr lang="en-IN" dirty="0"/>
          </a:p>
          <a:p>
            <a:pPr>
              <a:buNone/>
            </a:pPr>
            <a:r>
              <a:rPr lang="en-IN" b="1" dirty="0"/>
              <a:t>✔ Ingres (University of California, Berkeley)</a:t>
            </a:r>
          </a:p>
          <a:p>
            <a:pPr>
              <a:buNone/>
            </a:pPr>
            <a:r>
              <a:rPr lang="en-IN" dirty="0"/>
              <a:t>Contributed to query optimization and relational theory.</a:t>
            </a:r>
          </a:p>
          <a:p>
            <a:pPr>
              <a:buNone/>
            </a:pPr>
            <a:endParaRPr lang="en-IN" dirty="0"/>
          </a:p>
          <a:p>
            <a:pPr>
              <a:buNone/>
            </a:pPr>
            <a:r>
              <a:rPr lang="en-IN" b="1" dirty="0"/>
              <a:t>✔ SQL Introduction</a:t>
            </a:r>
          </a:p>
          <a:p>
            <a:pPr>
              <a:buFont typeface="Arial" panose="020B0604020202020204" pitchFamily="34" charset="0"/>
              <a:buChar char="•"/>
            </a:pPr>
            <a:r>
              <a:rPr lang="en-IN" dirty="0"/>
              <a:t>SQL (Structured Query Language) created.</a:t>
            </a:r>
          </a:p>
          <a:p>
            <a:pPr>
              <a:buFont typeface="Arial" panose="020B0604020202020204" pitchFamily="34" charset="0"/>
              <a:buChar char="•"/>
            </a:pPr>
            <a:r>
              <a:rPr lang="en-IN" dirty="0"/>
              <a:t>Became standard language for querying relational databases.</a:t>
            </a:r>
          </a:p>
        </p:txBody>
      </p:sp>
      <p:sp>
        <p:nvSpPr>
          <p:cNvPr id="5" name="TextBox 4">
            <a:extLst>
              <a:ext uri="{FF2B5EF4-FFF2-40B4-BE49-F238E27FC236}">
                <a16:creationId xmlns:a16="http://schemas.microsoft.com/office/drawing/2014/main" id="{FB4629BF-3F04-BC81-762C-B5ABB150E90E}"/>
              </a:ext>
            </a:extLst>
          </p:cNvPr>
          <p:cNvSpPr txBox="1"/>
          <p:nvPr/>
        </p:nvSpPr>
        <p:spPr>
          <a:xfrm>
            <a:off x="1626432" y="1539203"/>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3295547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C2D02-C8D9-EEDA-E012-CD007E50E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669D2-9FBC-258D-A64A-22D7B5E6C1C1}"/>
              </a:ext>
            </a:extLst>
          </p:cNvPr>
          <p:cNvSpPr>
            <a:spLocks noGrp="1"/>
          </p:cNvSpPr>
          <p:nvPr>
            <p:ph type="title"/>
          </p:nvPr>
        </p:nvSpPr>
        <p:spPr>
          <a:xfrm>
            <a:off x="767275" y="399738"/>
            <a:ext cx="8596668" cy="66456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62250214-AA5A-017B-A8D6-7F1D884F03F3}"/>
              </a:ext>
            </a:extLst>
          </p:cNvPr>
          <p:cNvSpPr txBox="1"/>
          <p:nvPr/>
        </p:nvSpPr>
        <p:spPr>
          <a:xfrm>
            <a:off x="1116767" y="110935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C0E9A564-C55D-9CE1-98CF-22828F5645C9}"/>
              </a:ext>
            </a:extLst>
          </p:cNvPr>
          <p:cNvSpPr txBox="1"/>
          <p:nvPr/>
        </p:nvSpPr>
        <p:spPr>
          <a:xfrm>
            <a:off x="1026826" y="1644133"/>
            <a:ext cx="6100996" cy="369332"/>
          </a:xfrm>
          <a:prstGeom prst="rect">
            <a:avLst/>
          </a:prstGeom>
          <a:noFill/>
        </p:spPr>
        <p:txBody>
          <a:bodyPr wrap="square">
            <a:spAutoFit/>
          </a:bodyPr>
          <a:lstStyle/>
          <a:p>
            <a:r>
              <a:rPr lang="en-IN" b="1" dirty="0"/>
              <a:t>					  Database Normalization - </a:t>
            </a:r>
            <a:r>
              <a:rPr lang="en-US" b="1" dirty="0"/>
              <a:t>3NF</a:t>
            </a:r>
            <a:endParaRPr lang="en-IN" b="1" dirty="0"/>
          </a:p>
        </p:txBody>
      </p:sp>
      <p:graphicFrame>
        <p:nvGraphicFramePr>
          <p:cNvPr id="5" name="Table 4">
            <a:extLst>
              <a:ext uri="{FF2B5EF4-FFF2-40B4-BE49-F238E27FC236}">
                <a16:creationId xmlns:a16="http://schemas.microsoft.com/office/drawing/2014/main" id="{969BCB76-D617-A8BD-9A48-F6240AFD59DB}"/>
              </a:ext>
            </a:extLst>
          </p:cNvPr>
          <p:cNvGraphicFramePr>
            <a:graphicFrameLocks noGrp="1"/>
          </p:cNvGraphicFramePr>
          <p:nvPr>
            <p:extLst>
              <p:ext uri="{D42A27DB-BD31-4B8C-83A1-F6EECF244321}">
                <p14:modId xmlns:p14="http://schemas.microsoft.com/office/powerpoint/2010/main" val="3928661606"/>
              </p:ext>
            </p:extLst>
          </p:nvPr>
        </p:nvGraphicFramePr>
        <p:xfrm>
          <a:off x="1702217" y="2368446"/>
          <a:ext cx="5298188" cy="3997375"/>
        </p:xfrm>
        <a:graphic>
          <a:graphicData uri="http://schemas.openxmlformats.org/drawingml/2006/table">
            <a:tbl>
              <a:tblPr firstRow="1" bandRow="1">
                <a:tableStyleId>{5C22544A-7EE6-4342-B048-85BDC9FD1C3A}</a:tableStyleId>
              </a:tblPr>
              <a:tblGrid>
                <a:gridCol w="1324547">
                  <a:extLst>
                    <a:ext uri="{9D8B030D-6E8A-4147-A177-3AD203B41FA5}">
                      <a16:colId xmlns:a16="http://schemas.microsoft.com/office/drawing/2014/main" val="560472698"/>
                    </a:ext>
                  </a:extLst>
                </a:gridCol>
                <a:gridCol w="1324547">
                  <a:extLst>
                    <a:ext uri="{9D8B030D-6E8A-4147-A177-3AD203B41FA5}">
                      <a16:colId xmlns:a16="http://schemas.microsoft.com/office/drawing/2014/main" val="2652838350"/>
                    </a:ext>
                  </a:extLst>
                </a:gridCol>
                <a:gridCol w="1324547">
                  <a:extLst>
                    <a:ext uri="{9D8B030D-6E8A-4147-A177-3AD203B41FA5}">
                      <a16:colId xmlns:a16="http://schemas.microsoft.com/office/drawing/2014/main" val="4124765310"/>
                    </a:ext>
                  </a:extLst>
                </a:gridCol>
                <a:gridCol w="1324547">
                  <a:extLst>
                    <a:ext uri="{9D8B030D-6E8A-4147-A177-3AD203B41FA5}">
                      <a16:colId xmlns:a16="http://schemas.microsoft.com/office/drawing/2014/main" val="1298704149"/>
                    </a:ext>
                  </a:extLst>
                </a:gridCol>
              </a:tblGrid>
              <a:tr h="799475">
                <a:tc>
                  <a:txBody>
                    <a:bodyPr/>
                    <a:lstStyle/>
                    <a:p>
                      <a:r>
                        <a:rPr lang="en-US" dirty="0"/>
                        <a:t>Name</a:t>
                      </a:r>
                      <a:endParaRPr lang="en-IN" dirty="0"/>
                    </a:p>
                  </a:txBody>
                  <a:tcPr/>
                </a:tc>
                <a:tc>
                  <a:txBody>
                    <a:bodyPr/>
                    <a:lstStyle/>
                    <a:p>
                      <a:r>
                        <a:rPr lang="en-US" dirty="0" err="1"/>
                        <a:t>RollNo</a:t>
                      </a:r>
                      <a:endParaRPr lang="en-IN" dirty="0"/>
                    </a:p>
                  </a:txBody>
                  <a:tcPr/>
                </a:tc>
                <a:tc>
                  <a:txBody>
                    <a:bodyPr/>
                    <a:lstStyle/>
                    <a:p>
                      <a:r>
                        <a:rPr lang="en-US" dirty="0"/>
                        <a:t>Branch</a:t>
                      </a:r>
                      <a:endParaRPr lang="en-IN" dirty="0"/>
                    </a:p>
                  </a:txBody>
                  <a:tcPr/>
                </a:tc>
                <a:tc>
                  <a:txBody>
                    <a:bodyPr/>
                    <a:lstStyle/>
                    <a:p>
                      <a:r>
                        <a:rPr lang="en-US" dirty="0"/>
                        <a:t>fee</a:t>
                      </a:r>
                      <a:endParaRPr lang="en-IN" dirty="0"/>
                    </a:p>
                  </a:txBody>
                  <a:tcPr/>
                </a:tc>
                <a:extLst>
                  <a:ext uri="{0D108BD9-81ED-4DB2-BD59-A6C34878D82A}">
                    <a16:rowId xmlns:a16="http://schemas.microsoft.com/office/drawing/2014/main" val="1206837572"/>
                  </a:ext>
                </a:extLst>
              </a:tr>
              <a:tr h="799475">
                <a:tc>
                  <a:txBody>
                    <a:bodyPr/>
                    <a:lstStyle/>
                    <a:p>
                      <a:r>
                        <a:rPr lang="en-US" dirty="0"/>
                        <a:t>Sai</a:t>
                      </a:r>
                      <a:endParaRPr lang="en-IN" dirty="0"/>
                    </a:p>
                  </a:txBody>
                  <a:tcPr/>
                </a:tc>
                <a:tc>
                  <a:txBody>
                    <a:bodyPr/>
                    <a:lstStyle/>
                    <a:p>
                      <a:r>
                        <a:rPr lang="en-US" dirty="0"/>
                        <a:t>21</a:t>
                      </a:r>
                      <a:endParaRPr lang="en-IN" dirty="0"/>
                    </a:p>
                  </a:txBody>
                  <a:tcPr/>
                </a:tc>
                <a:tc>
                  <a:txBody>
                    <a:bodyPr/>
                    <a:lstStyle/>
                    <a:p>
                      <a:r>
                        <a:rPr lang="en-US" dirty="0"/>
                        <a:t>CSE</a:t>
                      </a:r>
                      <a:endParaRPr lang="en-IN" dirty="0"/>
                    </a:p>
                  </a:txBody>
                  <a:tcPr/>
                </a:tc>
                <a:tc>
                  <a:txBody>
                    <a:bodyPr/>
                    <a:lstStyle/>
                    <a:p>
                      <a:r>
                        <a:rPr lang="en-US" dirty="0"/>
                        <a:t>30000</a:t>
                      </a:r>
                      <a:endParaRPr lang="en-IN" dirty="0"/>
                    </a:p>
                  </a:txBody>
                  <a:tcPr/>
                </a:tc>
                <a:extLst>
                  <a:ext uri="{0D108BD9-81ED-4DB2-BD59-A6C34878D82A}">
                    <a16:rowId xmlns:a16="http://schemas.microsoft.com/office/drawing/2014/main" val="3468184751"/>
                  </a:ext>
                </a:extLst>
              </a:tr>
              <a:tr h="799475">
                <a:tc>
                  <a:txBody>
                    <a:bodyPr/>
                    <a:lstStyle/>
                    <a:p>
                      <a:r>
                        <a:rPr lang="en-US" dirty="0"/>
                        <a:t>Shiva</a:t>
                      </a:r>
                      <a:endParaRPr lang="en-IN" dirty="0"/>
                    </a:p>
                  </a:txBody>
                  <a:tcPr/>
                </a:tc>
                <a:tc>
                  <a:txBody>
                    <a:bodyPr/>
                    <a:lstStyle/>
                    <a:p>
                      <a:r>
                        <a:rPr lang="en-US" dirty="0"/>
                        <a:t>22</a:t>
                      </a:r>
                      <a:endParaRPr lang="en-IN" dirty="0"/>
                    </a:p>
                  </a:txBody>
                  <a:tcPr/>
                </a:tc>
                <a:tc>
                  <a:txBody>
                    <a:bodyPr/>
                    <a:lstStyle/>
                    <a:p>
                      <a:r>
                        <a:rPr lang="en-US" dirty="0"/>
                        <a:t>AIML</a:t>
                      </a:r>
                      <a:endParaRPr lang="en-IN" dirty="0"/>
                    </a:p>
                  </a:txBody>
                  <a:tcPr/>
                </a:tc>
                <a:tc>
                  <a:txBody>
                    <a:bodyPr/>
                    <a:lstStyle/>
                    <a:p>
                      <a:r>
                        <a:rPr lang="en-US" dirty="0"/>
                        <a:t>20000</a:t>
                      </a:r>
                      <a:endParaRPr lang="en-IN" dirty="0"/>
                    </a:p>
                  </a:txBody>
                  <a:tcPr/>
                </a:tc>
                <a:extLst>
                  <a:ext uri="{0D108BD9-81ED-4DB2-BD59-A6C34878D82A}">
                    <a16:rowId xmlns:a16="http://schemas.microsoft.com/office/drawing/2014/main" val="4058964795"/>
                  </a:ext>
                </a:extLst>
              </a:tr>
              <a:tr h="799475">
                <a:tc>
                  <a:txBody>
                    <a:bodyPr/>
                    <a:lstStyle/>
                    <a:p>
                      <a:r>
                        <a:rPr lang="en-US" dirty="0"/>
                        <a:t>Ramesh</a:t>
                      </a:r>
                      <a:endParaRPr lang="en-IN" dirty="0"/>
                    </a:p>
                  </a:txBody>
                  <a:tcPr/>
                </a:tc>
                <a:tc>
                  <a:txBody>
                    <a:bodyPr/>
                    <a:lstStyle/>
                    <a:p>
                      <a:r>
                        <a:rPr lang="en-US" dirty="0"/>
                        <a:t>23</a:t>
                      </a:r>
                      <a:endParaRPr lang="en-IN" dirty="0"/>
                    </a:p>
                  </a:txBody>
                  <a:tcPr/>
                </a:tc>
                <a:tc>
                  <a:txBody>
                    <a:bodyPr/>
                    <a:lstStyle/>
                    <a:p>
                      <a:r>
                        <a:rPr lang="en-US" dirty="0"/>
                        <a:t>DS</a:t>
                      </a:r>
                      <a:endParaRPr lang="en-IN" dirty="0"/>
                    </a:p>
                  </a:txBody>
                  <a:tcPr/>
                </a:tc>
                <a:tc>
                  <a:txBody>
                    <a:bodyPr/>
                    <a:lstStyle/>
                    <a:p>
                      <a:r>
                        <a:rPr lang="en-US" dirty="0"/>
                        <a:t>10000</a:t>
                      </a:r>
                      <a:endParaRPr lang="en-IN" dirty="0"/>
                    </a:p>
                  </a:txBody>
                  <a:tcPr/>
                </a:tc>
                <a:extLst>
                  <a:ext uri="{0D108BD9-81ED-4DB2-BD59-A6C34878D82A}">
                    <a16:rowId xmlns:a16="http://schemas.microsoft.com/office/drawing/2014/main" val="226923850"/>
                  </a:ext>
                </a:extLst>
              </a:tr>
              <a:tr h="799475">
                <a:tc>
                  <a:txBody>
                    <a:bodyPr/>
                    <a:lstStyle/>
                    <a:p>
                      <a:r>
                        <a:rPr lang="en-US" dirty="0"/>
                        <a:t>Suresh</a:t>
                      </a:r>
                      <a:endParaRPr lang="en-IN" dirty="0"/>
                    </a:p>
                  </a:txBody>
                  <a:tcPr/>
                </a:tc>
                <a:tc>
                  <a:txBody>
                    <a:bodyPr/>
                    <a:lstStyle/>
                    <a:p>
                      <a:r>
                        <a:rPr lang="en-US" dirty="0"/>
                        <a:t>24</a:t>
                      </a:r>
                      <a:endParaRPr lang="en-IN" dirty="0"/>
                    </a:p>
                  </a:txBody>
                  <a:tcPr/>
                </a:tc>
                <a:tc>
                  <a:txBody>
                    <a:bodyPr/>
                    <a:lstStyle/>
                    <a:p>
                      <a:r>
                        <a:rPr lang="en-US" dirty="0"/>
                        <a:t>ECE</a:t>
                      </a:r>
                      <a:endParaRPr lang="en-IN" dirty="0"/>
                    </a:p>
                  </a:txBody>
                  <a:tcPr/>
                </a:tc>
                <a:tc>
                  <a:txBody>
                    <a:bodyPr/>
                    <a:lstStyle/>
                    <a:p>
                      <a:r>
                        <a:rPr lang="en-US" dirty="0"/>
                        <a:t>5000</a:t>
                      </a:r>
                      <a:endParaRPr lang="en-IN" dirty="0"/>
                    </a:p>
                  </a:txBody>
                  <a:tcPr/>
                </a:tc>
                <a:extLst>
                  <a:ext uri="{0D108BD9-81ED-4DB2-BD59-A6C34878D82A}">
                    <a16:rowId xmlns:a16="http://schemas.microsoft.com/office/drawing/2014/main" val="2450205088"/>
                  </a:ext>
                </a:extLst>
              </a:tr>
            </a:tbl>
          </a:graphicData>
        </a:graphic>
      </p:graphicFrame>
    </p:spTree>
    <p:extLst>
      <p:ext uri="{BB962C8B-B14F-4D97-AF65-F5344CB8AC3E}">
        <p14:creationId xmlns:p14="http://schemas.microsoft.com/office/powerpoint/2010/main" val="2865527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D3B7A-5693-DBF4-114A-B4830293C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1508A-9DBA-51DA-0D80-05868EE429AF}"/>
              </a:ext>
            </a:extLst>
          </p:cNvPr>
          <p:cNvSpPr>
            <a:spLocks noGrp="1"/>
          </p:cNvSpPr>
          <p:nvPr>
            <p:ph type="title"/>
          </p:nvPr>
        </p:nvSpPr>
        <p:spPr>
          <a:xfrm>
            <a:off x="767275" y="399738"/>
            <a:ext cx="8596668" cy="664564"/>
          </a:xfrm>
        </p:spPr>
        <p:txBody>
          <a:bodyPr/>
          <a:lstStyle/>
          <a:p>
            <a:pPr algn="ctr"/>
            <a:r>
              <a:rPr lang="en-IN" dirty="0"/>
              <a:t>		Introduction to RDBMS</a:t>
            </a:r>
          </a:p>
        </p:txBody>
      </p:sp>
      <p:sp>
        <p:nvSpPr>
          <p:cNvPr id="4" name="TextBox 3">
            <a:extLst>
              <a:ext uri="{FF2B5EF4-FFF2-40B4-BE49-F238E27FC236}">
                <a16:creationId xmlns:a16="http://schemas.microsoft.com/office/drawing/2014/main" id="{B01F21A5-FC93-F9FA-FEB9-6EAED429CBE3}"/>
              </a:ext>
            </a:extLst>
          </p:cNvPr>
          <p:cNvSpPr txBox="1"/>
          <p:nvPr/>
        </p:nvSpPr>
        <p:spPr>
          <a:xfrm>
            <a:off x="1116767" y="1109352"/>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C23F1086-E449-3809-3CBC-DFA7DADAEC49}"/>
              </a:ext>
            </a:extLst>
          </p:cNvPr>
          <p:cNvSpPr txBox="1"/>
          <p:nvPr/>
        </p:nvSpPr>
        <p:spPr>
          <a:xfrm>
            <a:off x="1026826" y="1644133"/>
            <a:ext cx="6100996" cy="369332"/>
          </a:xfrm>
          <a:prstGeom prst="rect">
            <a:avLst/>
          </a:prstGeom>
          <a:noFill/>
        </p:spPr>
        <p:txBody>
          <a:bodyPr wrap="square">
            <a:spAutoFit/>
          </a:bodyPr>
          <a:lstStyle/>
          <a:p>
            <a:r>
              <a:rPr lang="en-IN" b="1" dirty="0"/>
              <a:t>					  Database Normalization - </a:t>
            </a:r>
            <a:r>
              <a:rPr lang="en-US" b="1" dirty="0"/>
              <a:t>3NF</a:t>
            </a:r>
            <a:endParaRPr lang="en-IN" b="1" dirty="0"/>
          </a:p>
        </p:txBody>
      </p:sp>
      <p:graphicFrame>
        <p:nvGraphicFramePr>
          <p:cNvPr id="5" name="Table 4">
            <a:extLst>
              <a:ext uri="{FF2B5EF4-FFF2-40B4-BE49-F238E27FC236}">
                <a16:creationId xmlns:a16="http://schemas.microsoft.com/office/drawing/2014/main" id="{066BA03D-5E4E-8E7F-7974-64660B2F4C87}"/>
              </a:ext>
            </a:extLst>
          </p:cNvPr>
          <p:cNvGraphicFramePr>
            <a:graphicFrameLocks noGrp="1"/>
          </p:cNvGraphicFramePr>
          <p:nvPr>
            <p:extLst>
              <p:ext uri="{D42A27DB-BD31-4B8C-83A1-F6EECF244321}">
                <p14:modId xmlns:p14="http://schemas.microsoft.com/office/powerpoint/2010/main" val="3937599071"/>
              </p:ext>
            </p:extLst>
          </p:nvPr>
        </p:nvGraphicFramePr>
        <p:xfrm>
          <a:off x="532985" y="2338466"/>
          <a:ext cx="3973641" cy="3997375"/>
        </p:xfrm>
        <a:graphic>
          <a:graphicData uri="http://schemas.openxmlformats.org/drawingml/2006/table">
            <a:tbl>
              <a:tblPr firstRow="1" bandRow="1">
                <a:tableStyleId>{5C22544A-7EE6-4342-B048-85BDC9FD1C3A}</a:tableStyleId>
              </a:tblPr>
              <a:tblGrid>
                <a:gridCol w="1324547">
                  <a:extLst>
                    <a:ext uri="{9D8B030D-6E8A-4147-A177-3AD203B41FA5}">
                      <a16:colId xmlns:a16="http://schemas.microsoft.com/office/drawing/2014/main" val="560472698"/>
                    </a:ext>
                  </a:extLst>
                </a:gridCol>
                <a:gridCol w="1324547">
                  <a:extLst>
                    <a:ext uri="{9D8B030D-6E8A-4147-A177-3AD203B41FA5}">
                      <a16:colId xmlns:a16="http://schemas.microsoft.com/office/drawing/2014/main" val="2652838350"/>
                    </a:ext>
                  </a:extLst>
                </a:gridCol>
                <a:gridCol w="1324547">
                  <a:extLst>
                    <a:ext uri="{9D8B030D-6E8A-4147-A177-3AD203B41FA5}">
                      <a16:colId xmlns:a16="http://schemas.microsoft.com/office/drawing/2014/main" val="4124765310"/>
                    </a:ext>
                  </a:extLst>
                </a:gridCol>
              </a:tblGrid>
              <a:tr h="799475">
                <a:tc>
                  <a:txBody>
                    <a:bodyPr/>
                    <a:lstStyle/>
                    <a:p>
                      <a:r>
                        <a:rPr lang="en-US" dirty="0"/>
                        <a:t>Name</a:t>
                      </a:r>
                      <a:endParaRPr lang="en-IN" dirty="0"/>
                    </a:p>
                  </a:txBody>
                  <a:tcPr/>
                </a:tc>
                <a:tc>
                  <a:txBody>
                    <a:bodyPr/>
                    <a:lstStyle/>
                    <a:p>
                      <a:r>
                        <a:rPr lang="en-US" dirty="0" err="1"/>
                        <a:t>RollNo</a:t>
                      </a:r>
                      <a:endParaRPr lang="en-IN" dirty="0"/>
                    </a:p>
                  </a:txBody>
                  <a:tcPr/>
                </a:tc>
                <a:tc>
                  <a:txBody>
                    <a:bodyPr/>
                    <a:lstStyle/>
                    <a:p>
                      <a:r>
                        <a:rPr lang="en-US" dirty="0"/>
                        <a:t>Branch</a:t>
                      </a:r>
                      <a:endParaRPr lang="en-IN" dirty="0"/>
                    </a:p>
                  </a:txBody>
                  <a:tcPr/>
                </a:tc>
                <a:extLst>
                  <a:ext uri="{0D108BD9-81ED-4DB2-BD59-A6C34878D82A}">
                    <a16:rowId xmlns:a16="http://schemas.microsoft.com/office/drawing/2014/main" val="1206837572"/>
                  </a:ext>
                </a:extLst>
              </a:tr>
              <a:tr h="799475">
                <a:tc>
                  <a:txBody>
                    <a:bodyPr/>
                    <a:lstStyle/>
                    <a:p>
                      <a:r>
                        <a:rPr lang="en-US" dirty="0"/>
                        <a:t>Sai</a:t>
                      </a:r>
                      <a:endParaRPr lang="en-IN" dirty="0"/>
                    </a:p>
                  </a:txBody>
                  <a:tcPr/>
                </a:tc>
                <a:tc>
                  <a:txBody>
                    <a:bodyPr/>
                    <a:lstStyle/>
                    <a:p>
                      <a:r>
                        <a:rPr lang="en-US" dirty="0"/>
                        <a:t>21</a:t>
                      </a:r>
                      <a:endParaRPr lang="en-IN" dirty="0"/>
                    </a:p>
                  </a:txBody>
                  <a:tcPr/>
                </a:tc>
                <a:tc>
                  <a:txBody>
                    <a:bodyPr/>
                    <a:lstStyle/>
                    <a:p>
                      <a:r>
                        <a:rPr lang="en-US" dirty="0"/>
                        <a:t>CSE</a:t>
                      </a:r>
                      <a:endParaRPr lang="en-IN" dirty="0"/>
                    </a:p>
                  </a:txBody>
                  <a:tcPr/>
                </a:tc>
                <a:extLst>
                  <a:ext uri="{0D108BD9-81ED-4DB2-BD59-A6C34878D82A}">
                    <a16:rowId xmlns:a16="http://schemas.microsoft.com/office/drawing/2014/main" val="3468184751"/>
                  </a:ext>
                </a:extLst>
              </a:tr>
              <a:tr h="799475">
                <a:tc>
                  <a:txBody>
                    <a:bodyPr/>
                    <a:lstStyle/>
                    <a:p>
                      <a:r>
                        <a:rPr lang="en-US" dirty="0"/>
                        <a:t>Shiva</a:t>
                      </a:r>
                      <a:endParaRPr lang="en-IN" dirty="0"/>
                    </a:p>
                  </a:txBody>
                  <a:tcPr/>
                </a:tc>
                <a:tc>
                  <a:txBody>
                    <a:bodyPr/>
                    <a:lstStyle/>
                    <a:p>
                      <a:r>
                        <a:rPr lang="en-US" dirty="0"/>
                        <a:t>22</a:t>
                      </a:r>
                      <a:endParaRPr lang="en-IN" dirty="0"/>
                    </a:p>
                  </a:txBody>
                  <a:tcPr/>
                </a:tc>
                <a:tc>
                  <a:txBody>
                    <a:bodyPr/>
                    <a:lstStyle/>
                    <a:p>
                      <a:r>
                        <a:rPr lang="en-US" dirty="0"/>
                        <a:t>AIML</a:t>
                      </a:r>
                      <a:endParaRPr lang="en-IN" dirty="0"/>
                    </a:p>
                  </a:txBody>
                  <a:tcPr/>
                </a:tc>
                <a:extLst>
                  <a:ext uri="{0D108BD9-81ED-4DB2-BD59-A6C34878D82A}">
                    <a16:rowId xmlns:a16="http://schemas.microsoft.com/office/drawing/2014/main" val="4058964795"/>
                  </a:ext>
                </a:extLst>
              </a:tr>
              <a:tr h="799475">
                <a:tc>
                  <a:txBody>
                    <a:bodyPr/>
                    <a:lstStyle/>
                    <a:p>
                      <a:r>
                        <a:rPr lang="en-US" dirty="0"/>
                        <a:t>Ramesh</a:t>
                      </a:r>
                      <a:endParaRPr lang="en-IN" dirty="0"/>
                    </a:p>
                  </a:txBody>
                  <a:tcPr/>
                </a:tc>
                <a:tc>
                  <a:txBody>
                    <a:bodyPr/>
                    <a:lstStyle/>
                    <a:p>
                      <a:r>
                        <a:rPr lang="en-US" dirty="0"/>
                        <a:t>23</a:t>
                      </a:r>
                      <a:endParaRPr lang="en-IN" dirty="0"/>
                    </a:p>
                  </a:txBody>
                  <a:tcPr/>
                </a:tc>
                <a:tc>
                  <a:txBody>
                    <a:bodyPr/>
                    <a:lstStyle/>
                    <a:p>
                      <a:r>
                        <a:rPr lang="en-US" dirty="0"/>
                        <a:t>DS</a:t>
                      </a:r>
                      <a:endParaRPr lang="en-IN" dirty="0"/>
                    </a:p>
                  </a:txBody>
                  <a:tcPr/>
                </a:tc>
                <a:extLst>
                  <a:ext uri="{0D108BD9-81ED-4DB2-BD59-A6C34878D82A}">
                    <a16:rowId xmlns:a16="http://schemas.microsoft.com/office/drawing/2014/main" val="226923850"/>
                  </a:ext>
                </a:extLst>
              </a:tr>
              <a:tr h="799475">
                <a:tc>
                  <a:txBody>
                    <a:bodyPr/>
                    <a:lstStyle/>
                    <a:p>
                      <a:r>
                        <a:rPr lang="en-US" dirty="0"/>
                        <a:t>Suresh</a:t>
                      </a:r>
                      <a:endParaRPr lang="en-IN" dirty="0"/>
                    </a:p>
                  </a:txBody>
                  <a:tcPr/>
                </a:tc>
                <a:tc>
                  <a:txBody>
                    <a:bodyPr/>
                    <a:lstStyle/>
                    <a:p>
                      <a:r>
                        <a:rPr lang="en-US" dirty="0"/>
                        <a:t>24</a:t>
                      </a:r>
                      <a:endParaRPr lang="en-IN" dirty="0"/>
                    </a:p>
                  </a:txBody>
                  <a:tcPr/>
                </a:tc>
                <a:tc>
                  <a:txBody>
                    <a:bodyPr/>
                    <a:lstStyle/>
                    <a:p>
                      <a:r>
                        <a:rPr lang="en-US" dirty="0"/>
                        <a:t>ECE</a:t>
                      </a:r>
                      <a:endParaRPr lang="en-IN" dirty="0"/>
                    </a:p>
                  </a:txBody>
                  <a:tcPr/>
                </a:tc>
                <a:extLst>
                  <a:ext uri="{0D108BD9-81ED-4DB2-BD59-A6C34878D82A}">
                    <a16:rowId xmlns:a16="http://schemas.microsoft.com/office/drawing/2014/main" val="2450205088"/>
                  </a:ext>
                </a:extLst>
              </a:tr>
            </a:tbl>
          </a:graphicData>
        </a:graphic>
      </p:graphicFrame>
      <p:graphicFrame>
        <p:nvGraphicFramePr>
          <p:cNvPr id="7" name="Table 6">
            <a:extLst>
              <a:ext uri="{FF2B5EF4-FFF2-40B4-BE49-F238E27FC236}">
                <a16:creationId xmlns:a16="http://schemas.microsoft.com/office/drawing/2014/main" id="{97A25A61-D3FD-5C23-D95D-E0846FAD01B0}"/>
              </a:ext>
            </a:extLst>
          </p:cNvPr>
          <p:cNvGraphicFramePr>
            <a:graphicFrameLocks noGrp="1"/>
          </p:cNvGraphicFramePr>
          <p:nvPr>
            <p:extLst>
              <p:ext uri="{D42A27DB-BD31-4B8C-83A1-F6EECF244321}">
                <p14:modId xmlns:p14="http://schemas.microsoft.com/office/powerpoint/2010/main" val="2800696497"/>
              </p:ext>
            </p:extLst>
          </p:nvPr>
        </p:nvGraphicFramePr>
        <p:xfrm>
          <a:off x="5929444" y="2278505"/>
          <a:ext cx="2649094" cy="3997375"/>
        </p:xfrm>
        <a:graphic>
          <a:graphicData uri="http://schemas.openxmlformats.org/drawingml/2006/table">
            <a:tbl>
              <a:tblPr firstRow="1" bandRow="1">
                <a:tableStyleId>{5C22544A-7EE6-4342-B048-85BDC9FD1C3A}</a:tableStyleId>
              </a:tblPr>
              <a:tblGrid>
                <a:gridCol w="1324547">
                  <a:extLst>
                    <a:ext uri="{9D8B030D-6E8A-4147-A177-3AD203B41FA5}">
                      <a16:colId xmlns:a16="http://schemas.microsoft.com/office/drawing/2014/main" val="4124765310"/>
                    </a:ext>
                  </a:extLst>
                </a:gridCol>
                <a:gridCol w="1324547">
                  <a:extLst>
                    <a:ext uri="{9D8B030D-6E8A-4147-A177-3AD203B41FA5}">
                      <a16:colId xmlns:a16="http://schemas.microsoft.com/office/drawing/2014/main" val="1298704149"/>
                    </a:ext>
                  </a:extLst>
                </a:gridCol>
              </a:tblGrid>
              <a:tr h="799475">
                <a:tc>
                  <a:txBody>
                    <a:bodyPr/>
                    <a:lstStyle/>
                    <a:p>
                      <a:r>
                        <a:rPr lang="en-US" dirty="0"/>
                        <a:t>Branch</a:t>
                      </a:r>
                      <a:endParaRPr lang="en-IN" dirty="0"/>
                    </a:p>
                  </a:txBody>
                  <a:tcPr/>
                </a:tc>
                <a:tc>
                  <a:txBody>
                    <a:bodyPr/>
                    <a:lstStyle/>
                    <a:p>
                      <a:r>
                        <a:rPr lang="en-US" dirty="0"/>
                        <a:t>fee</a:t>
                      </a:r>
                      <a:endParaRPr lang="en-IN" dirty="0"/>
                    </a:p>
                  </a:txBody>
                  <a:tcPr/>
                </a:tc>
                <a:extLst>
                  <a:ext uri="{0D108BD9-81ED-4DB2-BD59-A6C34878D82A}">
                    <a16:rowId xmlns:a16="http://schemas.microsoft.com/office/drawing/2014/main" val="1206837572"/>
                  </a:ext>
                </a:extLst>
              </a:tr>
              <a:tr h="799475">
                <a:tc>
                  <a:txBody>
                    <a:bodyPr/>
                    <a:lstStyle/>
                    <a:p>
                      <a:r>
                        <a:rPr lang="en-US" dirty="0"/>
                        <a:t>CSE</a:t>
                      </a:r>
                      <a:endParaRPr lang="en-IN" dirty="0"/>
                    </a:p>
                  </a:txBody>
                  <a:tcPr/>
                </a:tc>
                <a:tc>
                  <a:txBody>
                    <a:bodyPr/>
                    <a:lstStyle/>
                    <a:p>
                      <a:r>
                        <a:rPr lang="en-US" dirty="0"/>
                        <a:t>30000</a:t>
                      </a:r>
                      <a:endParaRPr lang="en-IN" dirty="0"/>
                    </a:p>
                  </a:txBody>
                  <a:tcPr/>
                </a:tc>
                <a:extLst>
                  <a:ext uri="{0D108BD9-81ED-4DB2-BD59-A6C34878D82A}">
                    <a16:rowId xmlns:a16="http://schemas.microsoft.com/office/drawing/2014/main" val="3468184751"/>
                  </a:ext>
                </a:extLst>
              </a:tr>
              <a:tr h="799475">
                <a:tc>
                  <a:txBody>
                    <a:bodyPr/>
                    <a:lstStyle/>
                    <a:p>
                      <a:r>
                        <a:rPr lang="en-US" dirty="0"/>
                        <a:t>AIML</a:t>
                      </a:r>
                      <a:endParaRPr lang="en-IN" dirty="0"/>
                    </a:p>
                  </a:txBody>
                  <a:tcPr/>
                </a:tc>
                <a:tc>
                  <a:txBody>
                    <a:bodyPr/>
                    <a:lstStyle/>
                    <a:p>
                      <a:r>
                        <a:rPr lang="en-US" dirty="0"/>
                        <a:t>20000</a:t>
                      </a:r>
                      <a:endParaRPr lang="en-IN" dirty="0"/>
                    </a:p>
                  </a:txBody>
                  <a:tcPr/>
                </a:tc>
                <a:extLst>
                  <a:ext uri="{0D108BD9-81ED-4DB2-BD59-A6C34878D82A}">
                    <a16:rowId xmlns:a16="http://schemas.microsoft.com/office/drawing/2014/main" val="4058964795"/>
                  </a:ext>
                </a:extLst>
              </a:tr>
              <a:tr h="799475">
                <a:tc>
                  <a:txBody>
                    <a:bodyPr/>
                    <a:lstStyle/>
                    <a:p>
                      <a:r>
                        <a:rPr lang="en-US" dirty="0"/>
                        <a:t>DS</a:t>
                      </a:r>
                      <a:endParaRPr lang="en-IN" dirty="0"/>
                    </a:p>
                  </a:txBody>
                  <a:tcPr/>
                </a:tc>
                <a:tc>
                  <a:txBody>
                    <a:bodyPr/>
                    <a:lstStyle/>
                    <a:p>
                      <a:r>
                        <a:rPr lang="en-US" dirty="0"/>
                        <a:t>10000</a:t>
                      </a:r>
                      <a:endParaRPr lang="en-IN" dirty="0"/>
                    </a:p>
                  </a:txBody>
                  <a:tcPr/>
                </a:tc>
                <a:extLst>
                  <a:ext uri="{0D108BD9-81ED-4DB2-BD59-A6C34878D82A}">
                    <a16:rowId xmlns:a16="http://schemas.microsoft.com/office/drawing/2014/main" val="226923850"/>
                  </a:ext>
                </a:extLst>
              </a:tr>
              <a:tr h="799475">
                <a:tc>
                  <a:txBody>
                    <a:bodyPr/>
                    <a:lstStyle/>
                    <a:p>
                      <a:r>
                        <a:rPr lang="en-US" dirty="0"/>
                        <a:t>ECE</a:t>
                      </a:r>
                      <a:endParaRPr lang="en-IN" dirty="0"/>
                    </a:p>
                  </a:txBody>
                  <a:tcPr/>
                </a:tc>
                <a:tc>
                  <a:txBody>
                    <a:bodyPr/>
                    <a:lstStyle/>
                    <a:p>
                      <a:r>
                        <a:rPr lang="en-US" dirty="0"/>
                        <a:t>5000</a:t>
                      </a:r>
                      <a:endParaRPr lang="en-IN" dirty="0"/>
                    </a:p>
                  </a:txBody>
                  <a:tcPr/>
                </a:tc>
                <a:extLst>
                  <a:ext uri="{0D108BD9-81ED-4DB2-BD59-A6C34878D82A}">
                    <a16:rowId xmlns:a16="http://schemas.microsoft.com/office/drawing/2014/main" val="2450205088"/>
                  </a:ext>
                </a:extLst>
              </a:tr>
            </a:tbl>
          </a:graphicData>
        </a:graphic>
      </p:graphicFrame>
    </p:spTree>
    <p:extLst>
      <p:ext uri="{BB962C8B-B14F-4D97-AF65-F5344CB8AC3E}">
        <p14:creationId xmlns:p14="http://schemas.microsoft.com/office/powerpoint/2010/main" val="31306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2335-CCEE-F1F4-0D47-00D194A75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E6607-5AE1-8452-42E0-8B449B3C99F2}"/>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718D5421-F882-4EAD-5C24-3C274B89FDBA}"/>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94CAA22B-59A6-5C81-FFD5-A3564F896C90}"/>
              </a:ext>
            </a:extLst>
          </p:cNvPr>
          <p:cNvSpPr txBox="1"/>
          <p:nvPr/>
        </p:nvSpPr>
        <p:spPr>
          <a:xfrm>
            <a:off x="1116767" y="1928946"/>
            <a:ext cx="6100996" cy="369332"/>
          </a:xfrm>
          <a:prstGeom prst="rect">
            <a:avLst/>
          </a:prstGeom>
          <a:noFill/>
        </p:spPr>
        <p:txBody>
          <a:bodyPr wrap="square">
            <a:spAutoFit/>
          </a:bodyPr>
          <a:lstStyle/>
          <a:p>
            <a:r>
              <a:rPr lang="en-IN" b="1" dirty="0"/>
              <a:t>					  Database Normalization – 3NF</a:t>
            </a:r>
          </a:p>
        </p:txBody>
      </p:sp>
      <p:pic>
        <p:nvPicPr>
          <p:cNvPr id="5" name="Picture 4">
            <a:extLst>
              <a:ext uri="{FF2B5EF4-FFF2-40B4-BE49-F238E27FC236}">
                <a16:creationId xmlns:a16="http://schemas.microsoft.com/office/drawing/2014/main" id="{9EBC217E-E8D9-3F37-6088-BF55A6AAF0C1}"/>
              </a:ext>
            </a:extLst>
          </p:cNvPr>
          <p:cNvPicPr>
            <a:picLocks noChangeAspect="1"/>
          </p:cNvPicPr>
          <p:nvPr/>
        </p:nvPicPr>
        <p:blipFill>
          <a:blip r:embed="rId2"/>
          <a:stretch>
            <a:fillRect/>
          </a:stretch>
        </p:blipFill>
        <p:spPr>
          <a:xfrm>
            <a:off x="1598520" y="2822127"/>
            <a:ext cx="6573167" cy="3403426"/>
          </a:xfrm>
          <a:prstGeom prst="rect">
            <a:avLst/>
          </a:prstGeom>
        </p:spPr>
      </p:pic>
    </p:spTree>
    <p:extLst>
      <p:ext uri="{BB962C8B-B14F-4D97-AF65-F5344CB8AC3E}">
        <p14:creationId xmlns:p14="http://schemas.microsoft.com/office/powerpoint/2010/main" val="3648941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2BE0-B569-796D-B38A-C075ED622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F559F-D635-AC73-5BE8-16AA27AAF251}"/>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9FBE99DA-F8B6-ACAC-B40D-0250D0936238}"/>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F0F498DE-BF4B-7276-EC0C-C82C8C3252B1}"/>
              </a:ext>
            </a:extLst>
          </p:cNvPr>
          <p:cNvSpPr txBox="1"/>
          <p:nvPr/>
        </p:nvSpPr>
        <p:spPr>
          <a:xfrm>
            <a:off x="1116767" y="1928946"/>
            <a:ext cx="6100996" cy="369332"/>
          </a:xfrm>
          <a:prstGeom prst="rect">
            <a:avLst/>
          </a:prstGeom>
          <a:noFill/>
        </p:spPr>
        <p:txBody>
          <a:bodyPr wrap="square">
            <a:spAutoFit/>
          </a:bodyPr>
          <a:lstStyle/>
          <a:p>
            <a:r>
              <a:rPr lang="en-IN" b="1" dirty="0"/>
              <a:t>					  Database Normalization – 3NF</a:t>
            </a:r>
          </a:p>
        </p:txBody>
      </p:sp>
      <p:pic>
        <p:nvPicPr>
          <p:cNvPr id="5" name="Picture 4">
            <a:extLst>
              <a:ext uri="{FF2B5EF4-FFF2-40B4-BE49-F238E27FC236}">
                <a16:creationId xmlns:a16="http://schemas.microsoft.com/office/drawing/2014/main" id="{DCEC53A4-C91E-F156-8B5B-82EA0E54F00E}"/>
              </a:ext>
            </a:extLst>
          </p:cNvPr>
          <p:cNvPicPr>
            <a:picLocks noChangeAspect="1"/>
          </p:cNvPicPr>
          <p:nvPr/>
        </p:nvPicPr>
        <p:blipFill>
          <a:blip r:embed="rId2"/>
          <a:stretch>
            <a:fillRect/>
          </a:stretch>
        </p:blipFill>
        <p:spPr>
          <a:xfrm>
            <a:off x="959552" y="2656959"/>
            <a:ext cx="7821629" cy="3930177"/>
          </a:xfrm>
          <a:prstGeom prst="rect">
            <a:avLst/>
          </a:prstGeom>
        </p:spPr>
      </p:pic>
    </p:spTree>
    <p:extLst>
      <p:ext uri="{BB962C8B-B14F-4D97-AF65-F5344CB8AC3E}">
        <p14:creationId xmlns:p14="http://schemas.microsoft.com/office/powerpoint/2010/main" val="3800628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EE99C-C113-F0E1-AFE0-4BC9DC09D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982F-9EC4-DFCE-5BBC-647E97D6439B}"/>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72390AB8-5E81-DF98-95C8-2B67FE873D0D}"/>
              </a:ext>
            </a:extLst>
          </p:cNvPr>
          <p:cNvSpPr txBox="1"/>
          <p:nvPr/>
        </p:nvSpPr>
        <p:spPr>
          <a:xfrm>
            <a:off x="1116767" y="1349195"/>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BCBEBEB6-9248-19FE-D45A-A96F1D6730F5}"/>
              </a:ext>
            </a:extLst>
          </p:cNvPr>
          <p:cNvSpPr txBox="1"/>
          <p:nvPr/>
        </p:nvSpPr>
        <p:spPr>
          <a:xfrm>
            <a:off x="1116767" y="1928946"/>
            <a:ext cx="8117174" cy="1477328"/>
          </a:xfrm>
          <a:prstGeom prst="rect">
            <a:avLst/>
          </a:prstGeom>
          <a:noFill/>
        </p:spPr>
        <p:txBody>
          <a:bodyPr wrap="square">
            <a:spAutoFit/>
          </a:bodyPr>
          <a:lstStyle/>
          <a:p>
            <a:r>
              <a:rPr lang="en-IN" b="1" dirty="0"/>
              <a:t>Database Normalization - Boyce Codd Normal Form (BCNF) – 3.5NF</a:t>
            </a:r>
          </a:p>
          <a:p>
            <a:endParaRPr lang="en-IN" b="1" dirty="0">
              <a:solidFill>
                <a:srgbClr val="0070C0"/>
              </a:solidFill>
            </a:endParaRPr>
          </a:p>
          <a:p>
            <a:endParaRPr lang="en-IN" b="1" dirty="0">
              <a:solidFill>
                <a:srgbClr val="0070C0"/>
              </a:solidFill>
            </a:endParaRPr>
          </a:p>
          <a:p>
            <a:endParaRPr lang="en-IN" b="1" dirty="0">
              <a:solidFill>
                <a:srgbClr val="0070C0"/>
              </a:solidFill>
            </a:endParaRPr>
          </a:p>
          <a:p>
            <a:endParaRPr lang="en-IN" b="1" dirty="0"/>
          </a:p>
        </p:txBody>
      </p:sp>
      <p:pic>
        <p:nvPicPr>
          <p:cNvPr id="5" name="Picture 4">
            <a:extLst>
              <a:ext uri="{FF2B5EF4-FFF2-40B4-BE49-F238E27FC236}">
                <a16:creationId xmlns:a16="http://schemas.microsoft.com/office/drawing/2014/main" id="{22D72F13-F747-6E76-9CA2-6DE1E414B16E}"/>
              </a:ext>
            </a:extLst>
          </p:cNvPr>
          <p:cNvPicPr>
            <a:picLocks noChangeAspect="1"/>
          </p:cNvPicPr>
          <p:nvPr/>
        </p:nvPicPr>
        <p:blipFill>
          <a:blip r:embed="rId2"/>
          <a:stretch>
            <a:fillRect/>
          </a:stretch>
        </p:blipFill>
        <p:spPr>
          <a:xfrm>
            <a:off x="1136356" y="2690291"/>
            <a:ext cx="7569567" cy="3525869"/>
          </a:xfrm>
          <a:prstGeom prst="rect">
            <a:avLst/>
          </a:prstGeom>
        </p:spPr>
      </p:pic>
    </p:spTree>
    <p:extLst>
      <p:ext uri="{BB962C8B-B14F-4D97-AF65-F5344CB8AC3E}">
        <p14:creationId xmlns:p14="http://schemas.microsoft.com/office/powerpoint/2010/main" val="1116138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74201-43CD-CFC5-57C8-69F659A4C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BA0C3-C84B-5282-22F7-6FA5E7B09D44}"/>
              </a:ext>
            </a:extLst>
          </p:cNvPr>
          <p:cNvSpPr>
            <a:spLocks noGrp="1"/>
          </p:cNvSpPr>
          <p:nvPr>
            <p:ph type="title"/>
          </p:nvPr>
        </p:nvSpPr>
        <p:spPr>
          <a:xfrm>
            <a:off x="587393" y="0"/>
            <a:ext cx="8211833" cy="644577"/>
          </a:xfrm>
        </p:spPr>
        <p:txBody>
          <a:bodyPr/>
          <a:lstStyle/>
          <a:p>
            <a:pPr algn="ctr"/>
            <a:r>
              <a:rPr lang="en-IN" dirty="0"/>
              <a:t>		Introduction to RDBMS</a:t>
            </a:r>
          </a:p>
        </p:txBody>
      </p:sp>
      <p:sp>
        <p:nvSpPr>
          <p:cNvPr id="4" name="TextBox 3">
            <a:extLst>
              <a:ext uri="{FF2B5EF4-FFF2-40B4-BE49-F238E27FC236}">
                <a16:creationId xmlns:a16="http://schemas.microsoft.com/office/drawing/2014/main" id="{350AFF40-09E5-626E-AE67-5250E4185AAA}"/>
              </a:ext>
            </a:extLst>
          </p:cNvPr>
          <p:cNvSpPr txBox="1"/>
          <p:nvPr/>
        </p:nvSpPr>
        <p:spPr>
          <a:xfrm>
            <a:off x="1056806" y="749588"/>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A63DCE10-2D59-F118-F425-7C89E112B1C7}"/>
              </a:ext>
            </a:extLst>
          </p:cNvPr>
          <p:cNvSpPr txBox="1"/>
          <p:nvPr/>
        </p:nvSpPr>
        <p:spPr>
          <a:xfrm>
            <a:off x="1056806" y="1314349"/>
            <a:ext cx="6100996" cy="369332"/>
          </a:xfrm>
          <a:prstGeom prst="rect">
            <a:avLst/>
          </a:prstGeom>
          <a:noFill/>
        </p:spPr>
        <p:txBody>
          <a:bodyPr wrap="square">
            <a:spAutoFit/>
          </a:bodyPr>
          <a:lstStyle/>
          <a:p>
            <a:r>
              <a:rPr lang="en-IN" b="1" dirty="0"/>
              <a:t>					  Database Normalization 3.5NF</a:t>
            </a:r>
          </a:p>
        </p:txBody>
      </p:sp>
      <p:pic>
        <p:nvPicPr>
          <p:cNvPr id="5" name="Picture 4">
            <a:extLst>
              <a:ext uri="{FF2B5EF4-FFF2-40B4-BE49-F238E27FC236}">
                <a16:creationId xmlns:a16="http://schemas.microsoft.com/office/drawing/2014/main" id="{59855584-04D5-19D5-96A8-0E0389CF5096}"/>
              </a:ext>
            </a:extLst>
          </p:cNvPr>
          <p:cNvPicPr>
            <a:picLocks noChangeAspect="1"/>
          </p:cNvPicPr>
          <p:nvPr/>
        </p:nvPicPr>
        <p:blipFill>
          <a:blip r:embed="rId2"/>
          <a:stretch>
            <a:fillRect/>
          </a:stretch>
        </p:blipFill>
        <p:spPr>
          <a:xfrm>
            <a:off x="1333330" y="2021764"/>
            <a:ext cx="8035522" cy="4386601"/>
          </a:xfrm>
          <a:prstGeom prst="rect">
            <a:avLst/>
          </a:prstGeom>
        </p:spPr>
      </p:pic>
    </p:spTree>
    <p:extLst>
      <p:ext uri="{BB962C8B-B14F-4D97-AF65-F5344CB8AC3E}">
        <p14:creationId xmlns:p14="http://schemas.microsoft.com/office/powerpoint/2010/main" val="1886130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F839-DF3D-4FF9-A425-E3CCB2969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D7F610-483C-098B-2CF3-80D8BD7AA4B8}"/>
              </a:ext>
            </a:extLst>
          </p:cNvPr>
          <p:cNvSpPr>
            <a:spLocks noGrp="1"/>
          </p:cNvSpPr>
          <p:nvPr>
            <p:ph type="title"/>
          </p:nvPr>
        </p:nvSpPr>
        <p:spPr>
          <a:xfrm>
            <a:off x="587393" y="0"/>
            <a:ext cx="8211833" cy="644577"/>
          </a:xfrm>
        </p:spPr>
        <p:txBody>
          <a:bodyPr/>
          <a:lstStyle/>
          <a:p>
            <a:pPr algn="ctr"/>
            <a:r>
              <a:rPr lang="en-IN" dirty="0"/>
              <a:t>		Introduction to RDBMS</a:t>
            </a:r>
          </a:p>
        </p:txBody>
      </p:sp>
      <p:sp>
        <p:nvSpPr>
          <p:cNvPr id="4" name="TextBox 3">
            <a:extLst>
              <a:ext uri="{FF2B5EF4-FFF2-40B4-BE49-F238E27FC236}">
                <a16:creationId xmlns:a16="http://schemas.microsoft.com/office/drawing/2014/main" id="{7C875A5C-713E-8CD7-C80D-28BC74E8DF21}"/>
              </a:ext>
            </a:extLst>
          </p:cNvPr>
          <p:cNvSpPr txBox="1"/>
          <p:nvPr/>
        </p:nvSpPr>
        <p:spPr>
          <a:xfrm>
            <a:off x="1056806" y="749588"/>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27029BF2-6D25-1C15-BE36-74B707F39A69}"/>
              </a:ext>
            </a:extLst>
          </p:cNvPr>
          <p:cNvSpPr txBox="1"/>
          <p:nvPr/>
        </p:nvSpPr>
        <p:spPr>
          <a:xfrm>
            <a:off x="1056806" y="1314349"/>
            <a:ext cx="6100996" cy="369332"/>
          </a:xfrm>
          <a:prstGeom prst="rect">
            <a:avLst/>
          </a:prstGeom>
          <a:noFill/>
        </p:spPr>
        <p:txBody>
          <a:bodyPr wrap="square">
            <a:spAutoFit/>
          </a:bodyPr>
          <a:lstStyle/>
          <a:p>
            <a:r>
              <a:rPr lang="en-IN" b="1" dirty="0"/>
              <a:t>					  Database Normalization 3.5NF</a:t>
            </a:r>
          </a:p>
        </p:txBody>
      </p:sp>
      <p:graphicFrame>
        <p:nvGraphicFramePr>
          <p:cNvPr id="6" name="Table 5">
            <a:extLst>
              <a:ext uri="{FF2B5EF4-FFF2-40B4-BE49-F238E27FC236}">
                <a16:creationId xmlns:a16="http://schemas.microsoft.com/office/drawing/2014/main" id="{20189CEA-B3FF-BDCA-1EFA-BB4E5A962D5E}"/>
              </a:ext>
            </a:extLst>
          </p:cNvPr>
          <p:cNvGraphicFramePr>
            <a:graphicFrameLocks noGrp="1"/>
          </p:cNvGraphicFramePr>
          <p:nvPr>
            <p:extLst>
              <p:ext uri="{D42A27DB-BD31-4B8C-83A1-F6EECF244321}">
                <p14:modId xmlns:p14="http://schemas.microsoft.com/office/powerpoint/2010/main" val="3557798885"/>
              </p:ext>
            </p:extLst>
          </p:nvPr>
        </p:nvGraphicFramePr>
        <p:xfrm>
          <a:off x="1252511" y="2758328"/>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69953317"/>
                    </a:ext>
                  </a:extLst>
                </a:gridCol>
                <a:gridCol w="2032000">
                  <a:extLst>
                    <a:ext uri="{9D8B030D-6E8A-4147-A177-3AD203B41FA5}">
                      <a16:colId xmlns:a16="http://schemas.microsoft.com/office/drawing/2014/main" val="179623701"/>
                    </a:ext>
                  </a:extLst>
                </a:gridCol>
                <a:gridCol w="2032000">
                  <a:extLst>
                    <a:ext uri="{9D8B030D-6E8A-4147-A177-3AD203B41FA5}">
                      <a16:colId xmlns:a16="http://schemas.microsoft.com/office/drawing/2014/main" val="1225130515"/>
                    </a:ext>
                  </a:extLst>
                </a:gridCol>
                <a:gridCol w="2032000">
                  <a:extLst>
                    <a:ext uri="{9D8B030D-6E8A-4147-A177-3AD203B41FA5}">
                      <a16:colId xmlns:a16="http://schemas.microsoft.com/office/drawing/2014/main" val="2712041712"/>
                    </a:ext>
                  </a:extLst>
                </a:gridCol>
              </a:tblGrid>
              <a:tr h="370840">
                <a:tc>
                  <a:txBody>
                    <a:bodyPr/>
                    <a:lstStyle/>
                    <a:p>
                      <a:r>
                        <a:rPr lang="en-US" dirty="0"/>
                        <a:t>Roll NO</a:t>
                      </a:r>
                      <a:endParaRPr lang="en-IN" dirty="0"/>
                    </a:p>
                  </a:txBody>
                  <a:tcPr/>
                </a:tc>
                <a:tc>
                  <a:txBody>
                    <a:bodyPr/>
                    <a:lstStyle/>
                    <a:p>
                      <a:r>
                        <a:rPr lang="en-US" dirty="0"/>
                        <a:t>Std-name</a:t>
                      </a:r>
                      <a:endParaRPr lang="en-IN" dirty="0"/>
                    </a:p>
                  </a:txBody>
                  <a:tcPr/>
                </a:tc>
                <a:tc>
                  <a:txBody>
                    <a:bodyPr/>
                    <a:lstStyle/>
                    <a:p>
                      <a:r>
                        <a:rPr lang="en-US" dirty="0"/>
                        <a:t>Branch-id</a:t>
                      </a:r>
                      <a:endParaRPr lang="en-IN" dirty="0"/>
                    </a:p>
                  </a:txBody>
                  <a:tcPr/>
                </a:tc>
                <a:tc>
                  <a:txBody>
                    <a:bodyPr/>
                    <a:lstStyle/>
                    <a:p>
                      <a:r>
                        <a:rPr lang="en-US" dirty="0"/>
                        <a:t>Branch-Name</a:t>
                      </a:r>
                      <a:endParaRPr lang="en-IN" dirty="0"/>
                    </a:p>
                  </a:txBody>
                  <a:tcPr/>
                </a:tc>
                <a:extLst>
                  <a:ext uri="{0D108BD9-81ED-4DB2-BD59-A6C34878D82A}">
                    <a16:rowId xmlns:a16="http://schemas.microsoft.com/office/drawing/2014/main" val="3292736274"/>
                  </a:ext>
                </a:extLst>
              </a:tr>
              <a:tr h="370840">
                <a:tc>
                  <a:txBody>
                    <a:bodyPr/>
                    <a:lstStyle/>
                    <a:p>
                      <a:r>
                        <a:rPr lang="en-US" dirty="0"/>
                        <a:t>1</a:t>
                      </a:r>
                      <a:endParaRPr lang="en-IN" dirty="0"/>
                    </a:p>
                  </a:txBody>
                  <a:tcPr/>
                </a:tc>
                <a:tc>
                  <a:txBody>
                    <a:bodyPr/>
                    <a:lstStyle/>
                    <a:p>
                      <a:r>
                        <a:rPr lang="en-US" dirty="0"/>
                        <a:t>Sai</a:t>
                      </a:r>
                      <a:endParaRPr lang="en-IN" dirty="0"/>
                    </a:p>
                  </a:txBody>
                  <a:tcPr/>
                </a:tc>
                <a:tc>
                  <a:txBody>
                    <a:bodyPr/>
                    <a:lstStyle/>
                    <a:p>
                      <a:r>
                        <a:rPr lang="en-US" dirty="0"/>
                        <a:t>121</a:t>
                      </a:r>
                      <a:endParaRPr lang="en-IN" dirty="0"/>
                    </a:p>
                  </a:txBody>
                  <a:tcPr/>
                </a:tc>
                <a:tc>
                  <a:txBody>
                    <a:bodyPr/>
                    <a:lstStyle/>
                    <a:p>
                      <a:r>
                        <a:rPr lang="en-US" dirty="0" err="1"/>
                        <a:t>cse</a:t>
                      </a:r>
                      <a:endParaRPr lang="en-IN" dirty="0"/>
                    </a:p>
                  </a:txBody>
                  <a:tcPr/>
                </a:tc>
                <a:extLst>
                  <a:ext uri="{0D108BD9-81ED-4DB2-BD59-A6C34878D82A}">
                    <a16:rowId xmlns:a16="http://schemas.microsoft.com/office/drawing/2014/main" val="3342728645"/>
                  </a:ext>
                </a:extLst>
              </a:tr>
              <a:tr h="370840">
                <a:tc>
                  <a:txBody>
                    <a:bodyPr/>
                    <a:lstStyle/>
                    <a:p>
                      <a:r>
                        <a:rPr lang="en-US" dirty="0"/>
                        <a:t>2</a:t>
                      </a:r>
                      <a:endParaRPr lang="en-IN" dirty="0"/>
                    </a:p>
                  </a:txBody>
                  <a:tcPr/>
                </a:tc>
                <a:tc>
                  <a:txBody>
                    <a:bodyPr/>
                    <a:lstStyle/>
                    <a:p>
                      <a:r>
                        <a:rPr lang="en-US" dirty="0"/>
                        <a:t>Shiva</a:t>
                      </a:r>
                      <a:endParaRPr lang="en-IN" dirty="0"/>
                    </a:p>
                  </a:txBody>
                  <a:tcPr/>
                </a:tc>
                <a:tc>
                  <a:txBody>
                    <a:bodyPr/>
                    <a:lstStyle/>
                    <a:p>
                      <a:r>
                        <a:rPr lang="en-US" dirty="0"/>
                        <a:t>122</a:t>
                      </a:r>
                      <a:endParaRPr lang="en-IN" dirty="0"/>
                    </a:p>
                  </a:txBody>
                  <a:tcPr/>
                </a:tc>
                <a:tc>
                  <a:txBody>
                    <a:bodyPr/>
                    <a:lstStyle/>
                    <a:p>
                      <a:r>
                        <a:rPr lang="en-US" dirty="0"/>
                        <a:t>AIML</a:t>
                      </a:r>
                      <a:endParaRPr lang="en-IN" dirty="0"/>
                    </a:p>
                  </a:txBody>
                  <a:tcPr/>
                </a:tc>
                <a:extLst>
                  <a:ext uri="{0D108BD9-81ED-4DB2-BD59-A6C34878D82A}">
                    <a16:rowId xmlns:a16="http://schemas.microsoft.com/office/drawing/2014/main" val="1826732211"/>
                  </a:ext>
                </a:extLst>
              </a:tr>
              <a:tr h="370840">
                <a:tc>
                  <a:txBody>
                    <a:bodyPr/>
                    <a:lstStyle/>
                    <a:p>
                      <a:r>
                        <a:rPr lang="en-US" dirty="0"/>
                        <a:t>3</a:t>
                      </a:r>
                      <a:endParaRPr lang="en-IN" dirty="0"/>
                    </a:p>
                  </a:txBody>
                  <a:tcPr/>
                </a:tc>
                <a:tc>
                  <a:txBody>
                    <a:bodyPr/>
                    <a:lstStyle/>
                    <a:p>
                      <a:r>
                        <a:rPr lang="en-US" dirty="0"/>
                        <a:t>Ramesh</a:t>
                      </a:r>
                      <a:endParaRPr lang="en-IN" dirty="0"/>
                    </a:p>
                  </a:txBody>
                  <a:tcPr/>
                </a:tc>
                <a:tc>
                  <a:txBody>
                    <a:bodyPr/>
                    <a:lstStyle/>
                    <a:p>
                      <a:r>
                        <a:rPr lang="en-US" dirty="0"/>
                        <a:t>123</a:t>
                      </a:r>
                      <a:endParaRPr lang="en-IN" dirty="0"/>
                    </a:p>
                  </a:txBody>
                  <a:tcPr/>
                </a:tc>
                <a:tc>
                  <a:txBody>
                    <a:bodyPr/>
                    <a:lstStyle/>
                    <a:p>
                      <a:r>
                        <a:rPr lang="en-US" dirty="0"/>
                        <a:t>DS</a:t>
                      </a:r>
                      <a:endParaRPr lang="en-IN" dirty="0"/>
                    </a:p>
                  </a:txBody>
                  <a:tcPr/>
                </a:tc>
                <a:extLst>
                  <a:ext uri="{0D108BD9-81ED-4DB2-BD59-A6C34878D82A}">
                    <a16:rowId xmlns:a16="http://schemas.microsoft.com/office/drawing/2014/main" val="22333844"/>
                  </a:ext>
                </a:extLst>
              </a:tr>
              <a:tr h="370840">
                <a:tc>
                  <a:txBody>
                    <a:bodyPr/>
                    <a:lstStyle/>
                    <a:p>
                      <a:r>
                        <a:rPr lang="en-US" dirty="0"/>
                        <a:t>4</a:t>
                      </a:r>
                      <a:endParaRPr lang="en-IN" dirty="0"/>
                    </a:p>
                  </a:txBody>
                  <a:tcPr/>
                </a:tc>
                <a:tc>
                  <a:txBody>
                    <a:bodyPr/>
                    <a:lstStyle/>
                    <a:p>
                      <a:r>
                        <a:rPr lang="en-US" dirty="0"/>
                        <a:t>Raju</a:t>
                      </a:r>
                      <a:endParaRPr lang="en-IN" dirty="0"/>
                    </a:p>
                  </a:txBody>
                  <a:tcPr/>
                </a:tc>
                <a:tc>
                  <a:txBody>
                    <a:bodyPr/>
                    <a:lstStyle/>
                    <a:p>
                      <a:r>
                        <a:rPr lang="en-US" dirty="0"/>
                        <a:t>121</a:t>
                      </a:r>
                      <a:endParaRPr lang="en-IN" dirty="0"/>
                    </a:p>
                  </a:txBody>
                  <a:tcPr/>
                </a:tc>
                <a:tc>
                  <a:txBody>
                    <a:bodyPr/>
                    <a:lstStyle/>
                    <a:p>
                      <a:r>
                        <a:rPr lang="en-US" dirty="0" err="1"/>
                        <a:t>cse</a:t>
                      </a:r>
                      <a:endParaRPr lang="en-IN" dirty="0"/>
                    </a:p>
                  </a:txBody>
                  <a:tcPr/>
                </a:tc>
                <a:extLst>
                  <a:ext uri="{0D108BD9-81ED-4DB2-BD59-A6C34878D82A}">
                    <a16:rowId xmlns:a16="http://schemas.microsoft.com/office/drawing/2014/main" val="1470485472"/>
                  </a:ext>
                </a:extLst>
              </a:tr>
            </a:tbl>
          </a:graphicData>
        </a:graphic>
      </p:graphicFrame>
    </p:spTree>
    <p:extLst>
      <p:ext uri="{BB962C8B-B14F-4D97-AF65-F5344CB8AC3E}">
        <p14:creationId xmlns:p14="http://schemas.microsoft.com/office/powerpoint/2010/main" val="2663427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D00B8-501C-5F0B-6B0E-7CA1F7490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915F4-1147-2D7E-976A-76560896633A}"/>
              </a:ext>
            </a:extLst>
          </p:cNvPr>
          <p:cNvSpPr>
            <a:spLocks noGrp="1"/>
          </p:cNvSpPr>
          <p:nvPr>
            <p:ph type="title"/>
          </p:nvPr>
        </p:nvSpPr>
        <p:spPr>
          <a:xfrm>
            <a:off x="587393" y="0"/>
            <a:ext cx="8211833" cy="644577"/>
          </a:xfrm>
        </p:spPr>
        <p:txBody>
          <a:bodyPr/>
          <a:lstStyle/>
          <a:p>
            <a:pPr algn="ctr"/>
            <a:r>
              <a:rPr lang="en-IN" dirty="0"/>
              <a:t>		Introduction to RDBMS</a:t>
            </a:r>
          </a:p>
        </p:txBody>
      </p:sp>
      <p:sp>
        <p:nvSpPr>
          <p:cNvPr id="4" name="TextBox 3">
            <a:extLst>
              <a:ext uri="{FF2B5EF4-FFF2-40B4-BE49-F238E27FC236}">
                <a16:creationId xmlns:a16="http://schemas.microsoft.com/office/drawing/2014/main" id="{1A2F0B97-ADE2-944E-661A-069372746760}"/>
              </a:ext>
            </a:extLst>
          </p:cNvPr>
          <p:cNvSpPr txBox="1"/>
          <p:nvPr/>
        </p:nvSpPr>
        <p:spPr>
          <a:xfrm>
            <a:off x="1056806" y="749588"/>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06FC5E02-09F9-0E56-FC28-57F363B4722D}"/>
              </a:ext>
            </a:extLst>
          </p:cNvPr>
          <p:cNvSpPr txBox="1"/>
          <p:nvPr/>
        </p:nvSpPr>
        <p:spPr>
          <a:xfrm>
            <a:off x="1056806" y="1314349"/>
            <a:ext cx="6100996" cy="369332"/>
          </a:xfrm>
          <a:prstGeom prst="rect">
            <a:avLst/>
          </a:prstGeom>
          <a:noFill/>
        </p:spPr>
        <p:txBody>
          <a:bodyPr wrap="square">
            <a:spAutoFit/>
          </a:bodyPr>
          <a:lstStyle/>
          <a:p>
            <a:r>
              <a:rPr lang="en-IN" b="1" dirty="0"/>
              <a:t>					  Database Normalization 3.5NF</a:t>
            </a:r>
          </a:p>
        </p:txBody>
      </p:sp>
      <p:graphicFrame>
        <p:nvGraphicFramePr>
          <p:cNvPr id="6" name="Table 5">
            <a:extLst>
              <a:ext uri="{FF2B5EF4-FFF2-40B4-BE49-F238E27FC236}">
                <a16:creationId xmlns:a16="http://schemas.microsoft.com/office/drawing/2014/main" id="{33F8B9D4-3DCC-FDD9-56E7-B4D126BCA65A}"/>
              </a:ext>
            </a:extLst>
          </p:cNvPr>
          <p:cNvGraphicFramePr>
            <a:graphicFrameLocks noGrp="1"/>
          </p:cNvGraphicFramePr>
          <p:nvPr>
            <p:extLst>
              <p:ext uri="{D42A27DB-BD31-4B8C-83A1-F6EECF244321}">
                <p14:modId xmlns:p14="http://schemas.microsoft.com/office/powerpoint/2010/main" val="2652751811"/>
              </p:ext>
            </p:extLst>
          </p:nvPr>
        </p:nvGraphicFramePr>
        <p:xfrm>
          <a:off x="637914" y="2383574"/>
          <a:ext cx="4064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869953317"/>
                    </a:ext>
                  </a:extLst>
                </a:gridCol>
                <a:gridCol w="2032000">
                  <a:extLst>
                    <a:ext uri="{9D8B030D-6E8A-4147-A177-3AD203B41FA5}">
                      <a16:colId xmlns:a16="http://schemas.microsoft.com/office/drawing/2014/main" val="179623701"/>
                    </a:ext>
                  </a:extLst>
                </a:gridCol>
              </a:tblGrid>
              <a:tr h="370840">
                <a:tc>
                  <a:txBody>
                    <a:bodyPr/>
                    <a:lstStyle/>
                    <a:p>
                      <a:r>
                        <a:rPr lang="en-US" dirty="0"/>
                        <a:t>Roll NO</a:t>
                      </a:r>
                      <a:endParaRPr lang="en-IN" dirty="0"/>
                    </a:p>
                  </a:txBody>
                  <a:tcPr/>
                </a:tc>
                <a:tc>
                  <a:txBody>
                    <a:bodyPr/>
                    <a:lstStyle/>
                    <a:p>
                      <a:r>
                        <a:rPr lang="en-US" dirty="0"/>
                        <a:t>Std-name</a:t>
                      </a:r>
                      <a:endParaRPr lang="en-IN" dirty="0"/>
                    </a:p>
                  </a:txBody>
                  <a:tcPr/>
                </a:tc>
                <a:extLst>
                  <a:ext uri="{0D108BD9-81ED-4DB2-BD59-A6C34878D82A}">
                    <a16:rowId xmlns:a16="http://schemas.microsoft.com/office/drawing/2014/main" val="3292736274"/>
                  </a:ext>
                </a:extLst>
              </a:tr>
              <a:tr h="370840">
                <a:tc>
                  <a:txBody>
                    <a:bodyPr/>
                    <a:lstStyle/>
                    <a:p>
                      <a:r>
                        <a:rPr lang="en-US" dirty="0"/>
                        <a:t>1</a:t>
                      </a:r>
                      <a:endParaRPr lang="en-IN" dirty="0"/>
                    </a:p>
                  </a:txBody>
                  <a:tcPr/>
                </a:tc>
                <a:tc>
                  <a:txBody>
                    <a:bodyPr/>
                    <a:lstStyle/>
                    <a:p>
                      <a:r>
                        <a:rPr lang="en-US" dirty="0"/>
                        <a:t>Sai</a:t>
                      </a:r>
                      <a:endParaRPr lang="en-IN" dirty="0"/>
                    </a:p>
                  </a:txBody>
                  <a:tcPr/>
                </a:tc>
                <a:extLst>
                  <a:ext uri="{0D108BD9-81ED-4DB2-BD59-A6C34878D82A}">
                    <a16:rowId xmlns:a16="http://schemas.microsoft.com/office/drawing/2014/main" val="3342728645"/>
                  </a:ext>
                </a:extLst>
              </a:tr>
              <a:tr h="370840">
                <a:tc>
                  <a:txBody>
                    <a:bodyPr/>
                    <a:lstStyle/>
                    <a:p>
                      <a:r>
                        <a:rPr lang="en-US" dirty="0"/>
                        <a:t>2</a:t>
                      </a:r>
                      <a:endParaRPr lang="en-IN" dirty="0"/>
                    </a:p>
                  </a:txBody>
                  <a:tcPr/>
                </a:tc>
                <a:tc>
                  <a:txBody>
                    <a:bodyPr/>
                    <a:lstStyle/>
                    <a:p>
                      <a:r>
                        <a:rPr lang="en-US" dirty="0"/>
                        <a:t>Shiva</a:t>
                      </a:r>
                      <a:endParaRPr lang="en-IN" dirty="0"/>
                    </a:p>
                  </a:txBody>
                  <a:tcPr/>
                </a:tc>
                <a:extLst>
                  <a:ext uri="{0D108BD9-81ED-4DB2-BD59-A6C34878D82A}">
                    <a16:rowId xmlns:a16="http://schemas.microsoft.com/office/drawing/2014/main" val="1826732211"/>
                  </a:ext>
                </a:extLst>
              </a:tr>
              <a:tr h="370840">
                <a:tc>
                  <a:txBody>
                    <a:bodyPr/>
                    <a:lstStyle/>
                    <a:p>
                      <a:r>
                        <a:rPr lang="en-US" dirty="0"/>
                        <a:t>3</a:t>
                      </a:r>
                      <a:endParaRPr lang="en-IN" dirty="0"/>
                    </a:p>
                  </a:txBody>
                  <a:tcPr/>
                </a:tc>
                <a:tc>
                  <a:txBody>
                    <a:bodyPr/>
                    <a:lstStyle/>
                    <a:p>
                      <a:r>
                        <a:rPr lang="en-US" dirty="0"/>
                        <a:t>Ramesh</a:t>
                      </a:r>
                      <a:endParaRPr lang="en-IN" dirty="0"/>
                    </a:p>
                  </a:txBody>
                  <a:tcPr/>
                </a:tc>
                <a:extLst>
                  <a:ext uri="{0D108BD9-81ED-4DB2-BD59-A6C34878D82A}">
                    <a16:rowId xmlns:a16="http://schemas.microsoft.com/office/drawing/2014/main" val="22333844"/>
                  </a:ext>
                </a:extLst>
              </a:tr>
              <a:tr h="370840">
                <a:tc>
                  <a:txBody>
                    <a:bodyPr/>
                    <a:lstStyle/>
                    <a:p>
                      <a:r>
                        <a:rPr lang="en-US" dirty="0"/>
                        <a:t>4</a:t>
                      </a:r>
                      <a:endParaRPr lang="en-IN" dirty="0"/>
                    </a:p>
                  </a:txBody>
                  <a:tcPr/>
                </a:tc>
                <a:tc>
                  <a:txBody>
                    <a:bodyPr/>
                    <a:lstStyle/>
                    <a:p>
                      <a:r>
                        <a:rPr lang="en-US" dirty="0"/>
                        <a:t>Raju</a:t>
                      </a:r>
                      <a:endParaRPr lang="en-IN" dirty="0"/>
                    </a:p>
                  </a:txBody>
                  <a:tcPr/>
                </a:tc>
                <a:extLst>
                  <a:ext uri="{0D108BD9-81ED-4DB2-BD59-A6C34878D82A}">
                    <a16:rowId xmlns:a16="http://schemas.microsoft.com/office/drawing/2014/main" val="1470485472"/>
                  </a:ext>
                </a:extLst>
              </a:tr>
            </a:tbl>
          </a:graphicData>
        </a:graphic>
      </p:graphicFrame>
      <p:graphicFrame>
        <p:nvGraphicFramePr>
          <p:cNvPr id="5" name="Table 4">
            <a:extLst>
              <a:ext uri="{FF2B5EF4-FFF2-40B4-BE49-F238E27FC236}">
                <a16:creationId xmlns:a16="http://schemas.microsoft.com/office/drawing/2014/main" id="{2C1D3A9F-39EC-8F32-DE2F-B7B12D1F1D2F}"/>
              </a:ext>
            </a:extLst>
          </p:cNvPr>
          <p:cNvGraphicFramePr>
            <a:graphicFrameLocks noGrp="1"/>
          </p:cNvGraphicFramePr>
          <p:nvPr>
            <p:extLst>
              <p:ext uri="{D42A27DB-BD31-4B8C-83A1-F6EECF244321}">
                <p14:modId xmlns:p14="http://schemas.microsoft.com/office/powerpoint/2010/main" val="481751452"/>
              </p:ext>
            </p:extLst>
          </p:nvPr>
        </p:nvGraphicFramePr>
        <p:xfrm>
          <a:off x="5239896" y="2458525"/>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225130515"/>
                    </a:ext>
                  </a:extLst>
                </a:gridCol>
                <a:gridCol w="2032000">
                  <a:extLst>
                    <a:ext uri="{9D8B030D-6E8A-4147-A177-3AD203B41FA5}">
                      <a16:colId xmlns:a16="http://schemas.microsoft.com/office/drawing/2014/main" val="2712041712"/>
                    </a:ext>
                  </a:extLst>
                </a:gridCol>
              </a:tblGrid>
              <a:tr h="370840">
                <a:tc>
                  <a:txBody>
                    <a:bodyPr/>
                    <a:lstStyle/>
                    <a:p>
                      <a:r>
                        <a:rPr lang="en-US" dirty="0"/>
                        <a:t>Branch-id</a:t>
                      </a:r>
                      <a:endParaRPr lang="en-IN" dirty="0"/>
                    </a:p>
                  </a:txBody>
                  <a:tcPr/>
                </a:tc>
                <a:tc>
                  <a:txBody>
                    <a:bodyPr/>
                    <a:lstStyle/>
                    <a:p>
                      <a:r>
                        <a:rPr lang="en-US" dirty="0"/>
                        <a:t>Branch-Name</a:t>
                      </a:r>
                      <a:endParaRPr lang="en-IN" dirty="0"/>
                    </a:p>
                  </a:txBody>
                  <a:tcPr/>
                </a:tc>
                <a:extLst>
                  <a:ext uri="{0D108BD9-81ED-4DB2-BD59-A6C34878D82A}">
                    <a16:rowId xmlns:a16="http://schemas.microsoft.com/office/drawing/2014/main" val="3292736274"/>
                  </a:ext>
                </a:extLst>
              </a:tr>
              <a:tr h="370840">
                <a:tc>
                  <a:txBody>
                    <a:bodyPr/>
                    <a:lstStyle/>
                    <a:p>
                      <a:r>
                        <a:rPr lang="en-US" dirty="0"/>
                        <a:t>121</a:t>
                      </a:r>
                      <a:endParaRPr lang="en-IN" dirty="0"/>
                    </a:p>
                  </a:txBody>
                  <a:tcPr/>
                </a:tc>
                <a:tc>
                  <a:txBody>
                    <a:bodyPr/>
                    <a:lstStyle/>
                    <a:p>
                      <a:r>
                        <a:rPr lang="en-US" dirty="0" err="1"/>
                        <a:t>cse</a:t>
                      </a:r>
                      <a:endParaRPr lang="en-IN" dirty="0"/>
                    </a:p>
                  </a:txBody>
                  <a:tcPr/>
                </a:tc>
                <a:extLst>
                  <a:ext uri="{0D108BD9-81ED-4DB2-BD59-A6C34878D82A}">
                    <a16:rowId xmlns:a16="http://schemas.microsoft.com/office/drawing/2014/main" val="3342728645"/>
                  </a:ext>
                </a:extLst>
              </a:tr>
              <a:tr h="370840">
                <a:tc>
                  <a:txBody>
                    <a:bodyPr/>
                    <a:lstStyle/>
                    <a:p>
                      <a:r>
                        <a:rPr lang="en-US" dirty="0"/>
                        <a:t>122</a:t>
                      </a:r>
                      <a:endParaRPr lang="en-IN" dirty="0"/>
                    </a:p>
                  </a:txBody>
                  <a:tcPr/>
                </a:tc>
                <a:tc>
                  <a:txBody>
                    <a:bodyPr/>
                    <a:lstStyle/>
                    <a:p>
                      <a:r>
                        <a:rPr lang="en-US" dirty="0"/>
                        <a:t>AIML</a:t>
                      </a:r>
                      <a:endParaRPr lang="en-IN" dirty="0"/>
                    </a:p>
                  </a:txBody>
                  <a:tcPr/>
                </a:tc>
                <a:extLst>
                  <a:ext uri="{0D108BD9-81ED-4DB2-BD59-A6C34878D82A}">
                    <a16:rowId xmlns:a16="http://schemas.microsoft.com/office/drawing/2014/main" val="1826732211"/>
                  </a:ext>
                </a:extLst>
              </a:tr>
              <a:tr h="370840">
                <a:tc>
                  <a:txBody>
                    <a:bodyPr/>
                    <a:lstStyle/>
                    <a:p>
                      <a:r>
                        <a:rPr lang="en-US" dirty="0"/>
                        <a:t>123</a:t>
                      </a:r>
                      <a:endParaRPr lang="en-IN" dirty="0"/>
                    </a:p>
                  </a:txBody>
                  <a:tcPr/>
                </a:tc>
                <a:tc>
                  <a:txBody>
                    <a:bodyPr/>
                    <a:lstStyle/>
                    <a:p>
                      <a:r>
                        <a:rPr lang="en-US" dirty="0"/>
                        <a:t>DS</a:t>
                      </a:r>
                      <a:endParaRPr lang="en-IN" dirty="0"/>
                    </a:p>
                  </a:txBody>
                  <a:tcPr/>
                </a:tc>
                <a:extLst>
                  <a:ext uri="{0D108BD9-81ED-4DB2-BD59-A6C34878D82A}">
                    <a16:rowId xmlns:a16="http://schemas.microsoft.com/office/drawing/2014/main" val="22333844"/>
                  </a:ext>
                </a:extLst>
              </a:tr>
            </a:tbl>
          </a:graphicData>
        </a:graphic>
      </p:graphicFrame>
    </p:spTree>
    <p:extLst>
      <p:ext uri="{BB962C8B-B14F-4D97-AF65-F5344CB8AC3E}">
        <p14:creationId xmlns:p14="http://schemas.microsoft.com/office/powerpoint/2010/main" val="3822869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55529-5BC5-FDE0-416F-D2423E5894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788CA-D94E-84B0-452C-279CC26B5A05}"/>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E8315CF4-00DD-044D-C4AB-D1EDB029CD24}"/>
              </a:ext>
            </a:extLst>
          </p:cNvPr>
          <p:cNvSpPr txBox="1"/>
          <p:nvPr/>
        </p:nvSpPr>
        <p:spPr>
          <a:xfrm>
            <a:off x="1176727" y="1644133"/>
            <a:ext cx="6100996" cy="369332"/>
          </a:xfrm>
          <a:prstGeom prst="rect">
            <a:avLst/>
          </a:prstGeom>
          <a:noFill/>
        </p:spPr>
        <p:txBody>
          <a:bodyPr wrap="square">
            <a:spAutoFit/>
          </a:bodyPr>
          <a:lstStyle/>
          <a:p>
            <a:r>
              <a:rPr lang="en-IN" b="1" dirty="0"/>
              <a:t>					  Database Normalization – 4NF</a:t>
            </a:r>
          </a:p>
        </p:txBody>
      </p:sp>
      <p:sp>
        <p:nvSpPr>
          <p:cNvPr id="7" name="TextBox 6">
            <a:extLst>
              <a:ext uri="{FF2B5EF4-FFF2-40B4-BE49-F238E27FC236}">
                <a16:creationId xmlns:a16="http://schemas.microsoft.com/office/drawing/2014/main" id="{1FC43ED4-8D7B-B012-E12D-529B2B06D916}"/>
              </a:ext>
            </a:extLst>
          </p:cNvPr>
          <p:cNvSpPr txBox="1"/>
          <p:nvPr/>
        </p:nvSpPr>
        <p:spPr>
          <a:xfrm>
            <a:off x="1791323" y="2574163"/>
            <a:ext cx="8027234"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mn-lt"/>
              </a:rPr>
              <a:t>A relation R is in 4NF if and only if the following conditions are satisfied: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mn-lt"/>
              </a:rPr>
              <a:t>1. It should be in the Boyce-Codd Normal Form (BCNF).</a:t>
            </a:r>
            <a:br>
              <a:rPr kumimoji="0" lang="en-US" altLang="en-US" sz="1800" b="1" i="0" u="none" strike="noStrike" cap="none" normalizeH="0" baseline="0" dirty="0">
                <a:ln>
                  <a:noFill/>
                </a:ln>
                <a:effectLst/>
                <a:latin typeface="+mn-lt"/>
              </a:rPr>
            </a:br>
            <a:r>
              <a:rPr kumimoji="0" lang="en-US" altLang="en-US" sz="1800" b="1" i="0" u="none" strike="noStrike" cap="none" normalizeH="0" baseline="0" dirty="0">
                <a:ln>
                  <a:noFill/>
                </a:ln>
                <a:effectLst/>
                <a:latin typeface="+mn-lt"/>
              </a:rPr>
              <a:t>2. The table should not have any Multi-valued Dependency. </a:t>
            </a:r>
          </a:p>
        </p:txBody>
      </p:sp>
    </p:spTree>
    <p:extLst>
      <p:ext uri="{BB962C8B-B14F-4D97-AF65-F5344CB8AC3E}">
        <p14:creationId xmlns:p14="http://schemas.microsoft.com/office/powerpoint/2010/main" val="1698017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4FDA-DA27-863D-0473-16A194F2B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4E8CD-C912-D693-3252-EEEB388897F8}"/>
              </a:ext>
            </a:extLst>
          </p:cNvPr>
          <p:cNvSpPr>
            <a:spLocks noGrp="1"/>
          </p:cNvSpPr>
          <p:nvPr>
            <p:ph type="title"/>
          </p:nvPr>
        </p:nvSpPr>
        <p:spPr/>
        <p:txBody>
          <a:bodyPr/>
          <a:lstStyle/>
          <a:p>
            <a:pPr algn="ctr"/>
            <a:r>
              <a:rPr lang="en-IN" dirty="0"/>
              <a:t>		Introduction to RDBMS</a:t>
            </a:r>
          </a:p>
        </p:txBody>
      </p:sp>
      <p:sp>
        <p:nvSpPr>
          <p:cNvPr id="3" name="TextBox 2">
            <a:extLst>
              <a:ext uri="{FF2B5EF4-FFF2-40B4-BE49-F238E27FC236}">
                <a16:creationId xmlns:a16="http://schemas.microsoft.com/office/drawing/2014/main" id="{C6A719EF-3D74-8B7F-4FFD-AC7DE9ABABF5}"/>
              </a:ext>
            </a:extLst>
          </p:cNvPr>
          <p:cNvSpPr txBox="1"/>
          <p:nvPr/>
        </p:nvSpPr>
        <p:spPr>
          <a:xfrm>
            <a:off x="1176727" y="1644133"/>
            <a:ext cx="6100996" cy="369332"/>
          </a:xfrm>
          <a:prstGeom prst="rect">
            <a:avLst/>
          </a:prstGeom>
          <a:noFill/>
        </p:spPr>
        <p:txBody>
          <a:bodyPr wrap="square">
            <a:spAutoFit/>
          </a:bodyPr>
          <a:lstStyle/>
          <a:p>
            <a:r>
              <a:rPr lang="en-IN" b="1" dirty="0"/>
              <a:t>					  Database Normalization – 4NF</a:t>
            </a:r>
          </a:p>
        </p:txBody>
      </p:sp>
      <p:graphicFrame>
        <p:nvGraphicFramePr>
          <p:cNvPr id="4" name="Table 3">
            <a:extLst>
              <a:ext uri="{FF2B5EF4-FFF2-40B4-BE49-F238E27FC236}">
                <a16:creationId xmlns:a16="http://schemas.microsoft.com/office/drawing/2014/main" id="{492C6F16-A517-B94D-AB87-779A81FC1589}"/>
              </a:ext>
            </a:extLst>
          </p:cNvPr>
          <p:cNvGraphicFramePr>
            <a:graphicFrameLocks noGrp="1"/>
          </p:cNvGraphicFramePr>
          <p:nvPr>
            <p:extLst>
              <p:ext uri="{D42A27DB-BD31-4B8C-83A1-F6EECF244321}">
                <p14:modId xmlns:p14="http://schemas.microsoft.com/office/powerpoint/2010/main" val="97585854"/>
              </p:ext>
            </p:extLst>
          </p:nvPr>
        </p:nvGraphicFramePr>
        <p:xfrm>
          <a:off x="1237521" y="244353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02202134"/>
                    </a:ext>
                  </a:extLst>
                </a:gridCol>
                <a:gridCol w="2709333">
                  <a:extLst>
                    <a:ext uri="{9D8B030D-6E8A-4147-A177-3AD203B41FA5}">
                      <a16:colId xmlns:a16="http://schemas.microsoft.com/office/drawing/2014/main" val="3091340268"/>
                    </a:ext>
                  </a:extLst>
                </a:gridCol>
                <a:gridCol w="2709333">
                  <a:extLst>
                    <a:ext uri="{9D8B030D-6E8A-4147-A177-3AD203B41FA5}">
                      <a16:colId xmlns:a16="http://schemas.microsoft.com/office/drawing/2014/main" val="1280303273"/>
                    </a:ext>
                  </a:extLst>
                </a:gridCol>
              </a:tblGrid>
              <a:tr h="370840">
                <a:tc>
                  <a:txBody>
                    <a:bodyPr/>
                    <a:lstStyle/>
                    <a:p>
                      <a:r>
                        <a:rPr lang="en-US" dirty="0"/>
                        <a:t>Std-id</a:t>
                      </a:r>
                      <a:endParaRPr lang="en-IN" dirty="0"/>
                    </a:p>
                  </a:txBody>
                  <a:tcPr/>
                </a:tc>
                <a:tc>
                  <a:txBody>
                    <a:bodyPr/>
                    <a:lstStyle/>
                    <a:p>
                      <a:r>
                        <a:rPr lang="en-US" dirty="0"/>
                        <a:t>Course</a:t>
                      </a:r>
                      <a:endParaRPr lang="en-IN" dirty="0"/>
                    </a:p>
                  </a:txBody>
                  <a:tcPr/>
                </a:tc>
                <a:tc>
                  <a:txBody>
                    <a:bodyPr/>
                    <a:lstStyle/>
                    <a:p>
                      <a:r>
                        <a:rPr lang="en-US" dirty="0"/>
                        <a:t>hobby</a:t>
                      </a:r>
                      <a:endParaRPr lang="en-IN" dirty="0"/>
                    </a:p>
                  </a:txBody>
                  <a:tcPr/>
                </a:tc>
                <a:extLst>
                  <a:ext uri="{0D108BD9-81ED-4DB2-BD59-A6C34878D82A}">
                    <a16:rowId xmlns:a16="http://schemas.microsoft.com/office/drawing/2014/main" val="3316627521"/>
                  </a:ext>
                </a:extLst>
              </a:tr>
              <a:tr h="370840">
                <a:tc>
                  <a:txBody>
                    <a:bodyPr/>
                    <a:lstStyle/>
                    <a:p>
                      <a:r>
                        <a:rPr lang="en-US" dirty="0"/>
                        <a:t>1</a:t>
                      </a:r>
                      <a:endParaRPr lang="en-IN" dirty="0"/>
                    </a:p>
                  </a:txBody>
                  <a:tcPr/>
                </a:tc>
                <a:tc>
                  <a:txBody>
                    <a:bodyPr/>
                    <a:lstStyle/>
                    <a:p>
                      <a:r>
                        <a:rPr lang="en-US" dirty="0"/>
                        <a:t>CSE</a:t>
                      </a:r>
                      <a:endParaRPr lang="en-IN" dirty="0"/>
                    </a:p>
                  </a:txBody>
                  <a:tcPr/>
                </a:tc>
                <a:tc>
                  <a:txBody>
                    <a:bodyPr/>
                    <a:lstStyle/>
                    <a:p>
                      <a:r>
                        <a:rPr lang="en-US" dirty="0"/>
                        <a:t>dancing</a:t>
                      </a:r>
                      <a:endParaRPr lang="en-IN" dirty="0"/>
                    </a:p>
                  </a:txBody>
                  <a:tcPr/>
                </a:tc>
                <a:extLst>
                  <a:ext uri="{0D108BD9-81ED-4DB2-BD59-A6C34878D82A}">
                    <a16:rowId xmlns:a16="http://schemas.microsoft.com/office/drawing/2014/main" val="3030444020"/>
                  </a:ext>
                </a:extLst>
              </a:tr>
              <a:tr h="370840">
                <a:tc>
                  <a:txBody>
                    <a:bodyPr/>
                    <a:lstStyle/>
                    <a:p>
                      <a:r>
                        <a:rPr lang="en-US" dirty="0"/>
                        <a:t>2</a:t>
                      </a:r>
                      <a:endParaRPr lang="en-IN" dirty="0"/>
                    </a:p>
                  </a:txBody>
                  <a:tcPr/>
                </a:tc>
                <a:tc>
                  <a:txBody>
                    <a:bodyPr/>
                    <a:lstStyle/>
                    <a:p>
                      <a:r>
                        <a:rPr lang="en-US" dirty="0"/>
                        <a:t>ECE</a:t>
                      </a:r>
                      <a:endParaRPr lang="en-IN" dirty="0"/>
                    </a:p>
                  </a:txBody>
                  <a:tcPr/>
                </a:tc>
                <a:tc>
                  <a:txBody>
                    <a:bodyPr/>
                    <a:lstStyle/>
                    <a:p>
                      <a:r>
                        <a:rPr lang="en-US" dirty="0"/>
                        <a:t>cricket</a:t>
                      </a:r>
                      <a:endParaRPr lang="en-IN" dirty="0"/>
                    </a:p>
                  </a:txBody>
                  <a:tcPr/>
                </a:tc>
                <a:extLst>
                  <a:ext uri="{0D108BD9-81ED-4DB2-BD59-A6C34878D82A}">
                    <a16:rowId xmlns:a16="http://schemas.microsoft.com/office/drawing/2014/main" val="4233898908"/>
                  </a:ext>
                </a:extLst>
              </a:tr>
              <a:tr h="370840">
                <a:tc>
                  <a:txBody>
                    <a:bodyPr/>
                    <a:lstStyle/>
                    <a:p>
                      <a:r>
                        <a:rPr lang="en-US" dirty="0"/>
                        <a:t>3</a:t>
                      </a:r>
                      <a:endParaRPr lang="en-IN" dirty="0"/>
                    </a:p>
                  </a:txBody>
                  <a:tcPr/>
                </a:tc>
                <a:tc>
                  <a:txBody>
                    <a:bodyPr/>
                    <a:lstStyle/>
                    <a:p>
                      <a:r>
                        <a:rPr lang="en-US" dirty="0"/>
                        <a:t>AIML</a:t>
                      </a:r>
                      <a:endParaRPr lang="en-IN" dirty="0"/>
                    </a:p>
                  </a:txBody>
                  <a:tcPr/>
                </a:tc>
                <a:tc>
                  <a:txBody>
                    <a:bodyPr/>
                    <a:lstStyle/>
                    <a:p>
                      <a:r>
                        <a:rPr lang="en-US" dirty="0"/>
                        <a:t>singing</a:t>
                      </a:r>
                      <a:endParaRPr lang="en-IN" dirty="0"/>
                    </a:p>
                  </a:txBody>
                  <a:tcPr/>
                </a:tc>
                <a:extLst>
                  <a:ext uri="{0D108BD9-81ED-4DB2-BD59-A6C34878D82A}">
                    <a16:rowId xmlns:a16="http://schemas.microsoft.com/office/drawing/2014/main" val="1774236838"/>
                  </a:ext>
                </a:extLst>
              </a:tr>
            </a:tbl>
          </a:graphicData>
        </a:graphic>
      </p:graphicFrame>
      <p:graphicFrame>
        <p:nvGraphicFramePr>
          <p:cNvPr id="5" name="Table 4">
            <a:extLst>
              <a:ext uri="{FF2B5EF4-FFF2-40B4-BE49-F238E27FC236}">
                <a16:creationId xmlns:a16="http://schemas.microsoft.com/office/drawing/2014/main" id="{EF7304A7-6554-7C35-2D99-6250352D6CD9}"/>
              </a:ext>
            </a:extLst>
          </p:cNvPr>
          <p:cNvGraphicFramePr>
            <a:graphicFrameLocks noGrp="1"/>
          </p:cNvGraphicFramePr>
          <p:nvPr>
            <p:extLst>
              <p:ext uri="{D42A27DB-BD31-4B8C-83A1-F6EECF244321}">
                <p14:modId xmlns:p14="http://schemas.microsoft.com/office/powerpoint/2010/main" val="1542487896"/>
              </p:ext>
            </p:extLst>
          </p:nvPr>
        </p:nvGraphicFramePr>
        <p:xfrm>
          <a:off x="1030156" y="4559647"/>
          <a:ext cx="4396284" cy="1483360"/>
        </p:xfrm>
        <a:graphic>
          <a:graphicData uri="http://schemas.openxmlformats.org/drawingml/2006/table">
            <a:tbl>
              <a:tblPr firstRow="1" bandRow="1">
                <a:tableStyleId>{5C22544A-7EE6-4342-B048-85BDC9FD1C3A}</a:tableStyleId>
              </a:tblPr>
              <a:tblGrid>
                <a:gridCol w="2198142">
                  <a:extLst>
                    <a:ext uri="{9D8B030D-6E8A-4147-A177-3AD203B41FA5}">
                      <a16:colId xmlns:a16="http://schemas.microsoft.com/office/drawing/2014/main" val="1502202134"/>
                    </a:ext>
                  </a:extLst>
                </a:gridCol>
                <a:gridCol w="2198142">
                  <a:extLst>
                    <a:ext uri="{9D8B030D-6E8A-4147-A177-3AD203B41FA5}">
                      <a16:colId xmlns:a16="http://schemas.microsoft.com/office/drawing/2014/main" val="3091340268"/>
                    </a:ext>
                  </a:extLst>
                </a:gridCol>
              </a:tblGrid>
              <a:tr h="370840">
                <a:tc>
                  <a:txBody>
                    <a:bodyPr/>
                    <a:lstStyle/>
                    <a:p>
                      <a:r>
                        <a:rPr lang="en-US" dirty="0"/>
                        <a:t>Std-id</a:t>
                      </a:r>
                      <a:endParaRPr lang="en-IN" dirty="0"/>
                    </a:p>
                  </a:txBody>
                  <a:tcPr/>
                </a:tc>
                <a:tc>
                  <a:txBody>
                    <a:bodyPr/>
                    <a:lstStyle/>
                    <a:p>
                      <a:r>
                        <a:rPr lang="en-US" dirty="0"/>
                        <a:t>Course</a:t>
                      </a:r>
                      <a:endParaRPr lang="en-IN" dirty="0"/>
                    </a:p>
                  </a:txBody>
                  <a:tcPr/>
                </a:tc>
                <a:extLst>
                  <a:ext uri="{0D108BD9-81ED-4DB2-BD59-A6C34878D82A}">
                    <a16:rowId xmlns:a16="http://schemas.microsoft.com/office/drawing/2014/main" val="3316627521"/>
                  </a:ext>
                </a:extLst>
              </a:tr>
              <a:tr h="370840">
                <a:tc>
                  <a:txBody>
                    <a:bodyPr/>
                    <a:lstStyle/>
                    <a:p>
                      <a:r>
                        <a:rPr lang="en-US" dirty="0"/>
                        <a:t>1</a:t>
                      </a:r>
                      <a:endParaRPr lang="en-IN" dirty="0"/>
                    </a:p>
                  </a:txBody>
                  <a:tcPr/>
                </a:tc>
                <a:tc>
                  <a:txBody>
                    <a:bodyPr/>
                    <a:lstStyle/>
                    <a:p>
                      <a:r>
                        <a:rPr lang="en-US" dirty="0"/>
                        <a:t>CSE</a:t>
                      </a:r>
                      <a:endParaRPr lang="en-IN" dirty="0"/>
                    </a:p>
                  </a:txBody>
                  <a:tcPr/>
                </a:tc>
                <a:extLst>
                  <a:ext uri="{0D108BD9-81ED-4DB2-BD59-A6C34878D82A}">
                    <a16:rowId xmlns:a16="http://schemas.microsoft.com/office/drawing/2014/main" val="3030444020"/>
                  </a:ext>
                </a:extLst>
              </a:tr>
              <a:tr h="370840">
                <a:tc>
                  <a:txBody>
                    <a:bodyPr/>
                    <a:lstStyle/>
                    <a:p>
                      <a:r>
                        <a:rPr lang="en-US" dirty="0"/>
                        <a:t>2</a:t>
                      </a:r>
                      <a:endParaRPr lang="en-IN" dirty="0"/>
                    </a:p>
                  </a:txBody>
                  <a:tcPr/>
                </a:tc>
                <a:tc>
                  <a:txBody>
                    <a:bodyPr/>
                    <a:lstStyle/>
                    <a:p>
                      <a:r>
                        <a:rPr lang="en-US" dirty="0"/>
                        <a:t>ECE</a:t>
                      </a:r>
                      <a:endParaRPr lang="en-IN" dirty="0"/>
                    </a:p>
                  </a:txBody>
                  <a:tcPr/>
                </a:tc>
                <a:extLst>
                  <a:ext uri="{0D108BD9-81ED-4DB2-BD59-A6C34878D82A}">
                    <a16:rowId xmlns:a16="http://schemas.microsoft.com/office/drawing/2014/main" val="4233898908"/>
                  </a:ext>
                </a:extLst>
              </a:tr>
              <a:tr h="370840">
                <a:tc>
                  <a:txBody>
                    <a:bodyPr/>
                    <a:lstStyle/>
                    <a:p>
                      <a:r>
                        <a:rPr lang="en-US" dirty="0"/>
                        <a:t>3</a:t>
                      </a:r>
                      <a:endParaRPr lang="en-IN" dirty="0"/>
                    </a:p>
                  </a:txBody>
                  <a:tcPr/>
                </a:tc>
                <a:tc>
                  <a:txBody>
                    <a:bodyPr/>
                    <a:lstStyle/>
                    <a:p>
                      <a:r>
                        <a:rPr lang="en-US" dirty="0"/>
                        <a:t>AIML</a:t>
                      </a:r>
                      <a:endParaRPr lang="en-IN" dirty="0"/>
                    </a:p>
                  </a:txBody>
                  <a:tcPr/>
                </a:tc>
                <a:extLst>
                  <a:ext uri="{0D108BD9-81ED-4DB2-BD59-A6C34878D82A}">
                    <a16:rowId xmlns:a16="http://schemas.microsoft.com/office/drawing/2014/main" val="1774236838"/>
                  </a:ext>
                </a:extLst>
              </a:tr>
            </a:tbl>
          </a:graphicData>
        </a:graphic>
      </p:graphicFrame>
      <p:graphicFrame>
        <p:nvGraphicFramePr>
          <p:cNvPr id="6" name="Table 5">
            <a:extLst>
              <a:ext uri="{FF2B5EF4-FFF2-40B4-BE49-F238E27FC236}">
                <a16:creationId xmlns:a16="http://schemas.microsoft.com/office/drawing/2014/main" id="{D1E706A7-EDD0-0556-B8DC-E0395B42F768}"/>
              </a:ext>
            </a:extLst>
          </p:cNvPr>
          <p:cNvGraphicFramePr>
            <a:graphicFrameLocks noGrp="1"/>
          </p:cNvGraphicFramePr>
          <p:nvPr>
            <p:extLst>
              <p:ext uri="{D42A27DB-BD31-4B8C-83A1-F6EECF244321}">
                <p14:modId xmlns:p14="http://schemas.microsoft.com/office/powerpoint/2010/main" val="518027003"/>
              </p:ext>
            </p:extLst>
          </p:nvPr>
        </p:nvGraphicFramePr>
        <p:xfrm>
          <a:off x="5856989" y="4438893"/>
          <a:ext cx="3092140" cy="1478280"/>
        </p:xfrm>
        <a:graphic>
          <a:graphicData uri="http://schemas.openxmlformats.org/drawingml/2006/table">
            <a:tbl>
              <a:tblPr firstRow="1" bandRow="1">
                <a:tableStyleId>{5C22544A-7EE6-4342-B048-85BDC9FD1C3A}</a:tableStyleId>
              </a:tblPr>
              <a:tblGrid>
                <a:gridCol w="1546070">
                  <a:extLst>
                    <a:ext uri="{9D8B030D-6E8A-4147-A177-3AD203B41FA5}">
                      <a16:colId xmlns:a16="http://schemas.microsoft.com/office/drawing/2014/main" val="1502202134"/>
                    </a:ext>
                  </a:extLst>
                </a:gridCol>
                <a:gridCol w="1546070">
                  <a:extLst>
                    <a:ext uri="{9D8B030D-6E8A-4147-A177-3AD203B41FA5}">
                      <a16:colId xmlns:a16="http://schemas.microsoft.com/office/drawing/2014/main" val="1280303273"/>
                    </a:ext>
                  </a:extLst>
                </a:gridCol>
              </a:tblGrid>
              <a:tr h="0">
                <a:tc>
                  <a:txBody>
                    <a:bodyPr/>
                    <a:lstStyle/>
                    <a:p>
                      <a:r>
                        <a:rPr lang="en-US" dirty="0"/>
                        <a:t>Std-id</a:t>
                      </a:r>
                      <a:endParaRPr lang="en-IN" dirty="0"/>
                    </a:p>
                  </a:txBody>
                  <a:tcPr/>
                </a:tc>
                <a:tc>
                  <a:txBody>
                    <a:bodyPr/>
                    <a:lstStyle/>
                    <a:p>
                      <a:r>
                        <a:rPr lang="en-US" dirty="0"/>
                        <a:t>hobby</a:t>
                      </a:r>
                      <a:endParaRPr lang="en-IN" dirty="0"/>
                    </a:p>
                  </a:txBody>
                  <a:tcPr/>
                </a:tc>
                <a:extLst>
                  <a:ext uri="{0D108BD9-81ED-4DB2-BD59-A6C34878D82A}">
                    <a16:rowId xmlns:a16="http://schemas.microsoft.com/office/drawing/2014/main" val="3316627521"/>
                  </a:ext>
                </a:extLst>
              </a:tr>
              <a:tr h="370840">
                <a:tc>
                  <a:txBody>
                    <a:bodyPr/>
                    <a:lstStyle/>
                    <a:p>
                      <a:r>
                        <a:rPr lang="en-US" dirty="0"/>
                        <a:t>1</a:t>
                      </a:r>
                      <a:endParaRPr lang="en-IN" dirty="0"/>
                    </a:p>
                  </a:txBody>
                  <a:tcPr/>
                </a:tc>
                <a:tc>
                  <a:txBody>
                    <a:bodyPr/>
                    <a:lstStyle/>
                    <a:p>
                      <a:r>
                        <a:rPr lang="en-US" dirty="0"/>
                        <a:t>dancing</a:t>
                      </a:r>
                      <a:endParaRPr lang="en-IN" dirty="0"/>
                    </a:p>
                  </a:txBody>
                  <a:tcPr/>
                </a:tc>
                <a:extLst>
                  <a:ext uri="{0D108BD9-81ED-4DB2-BD59-A6C34878D82A}">
                    <a16:rowId xmlns:a16="http://schemas.microsoft.com/office/drawing/2014/main" val="3030444020"/>
                  </a:ext>
                </a:extLst>
              </a:tr>
              <a:tr h="370840">
                <a:tc>
                  <a:txBody>
                    <a:bodyPr/>
                    <a:lstStyle/>
                    <a:p>
                      <a:r>
                        <a:rPr lang="en-US" dirty="0"/>
                        <a:t>2</a:t>
                      </a:r>
                      <a:endParaRPr lang="en-IN" dirty="0"/>
                    </a:p>
                  </a:txBody>
                  <a:tcPr/>
                </a:tc>
                <a:tc>
                  <a:txBody>
                    <a:bodyPr/>
                    <a:lstStyle/>
                    <a:p>
                      <a:r>
                        <a:rPr lang="en-US" dirty="0"/>
                        <a:t>cricket</a:t>
                      </a:r>
                      <a:endParaRPr lang="en-IN" dirty="0"/>
                    </a:p>
                  </a:txBody>
                  <a:tcPr/>
                </a:tc>
                <a:extLst>
                  <a:ext uri="{0D108BD9-81ED-4DB2-BD59-A6C34878D82A}">
                    <a16:rowId xmlns:a16="http://schemas.microsoft.com/office/drawing/2014/main" val="4233898908"/>
                  </a:ext>
                </a:extLst>
              </a:tr>
              <a:tr h="370840">
                <a:tc>
                  <a:txBody>
                    <a:bodyPr/>
                    <a:lstStyle/>
                    <a:p>
                      <a:r>
                        <a:rPr lang="en-US" dirty="0"/>
                        <a:t>3</a:t>
                      </a:r>
                      <a:endParaRPr lang="en-IN" dirty="0"/>
                    </a:p>
                  </a:txBody>
                  <a:tcPr/>
                </a:tc>
                <a:tc>
                  <a:txBody>
                    <a:bodyPr/>
                    <a:lstStyle/>
                    <a:p>
                      <a:r>
                        <a:rPr lang="en-US" dirty="0"/>
                        <a:t>singing</a:t>
                      </a:r>
                      <a:endParaRPr lang="en-IN" dirty="0"/>
                    </a:p>
                  </a:txBody>
                  <a:tcPr/>
                </a:tc>
                <a:extLst>
                  <a:ext uri="{0D108BD9-81ED-4DB2-BD59-A6C34878D82A}">
                    <a16:rowId xmlns:a16="http://schemas.microsoft.com/office/drawing/2014/main" val="1774236838"/>
                  </a:ext>
                </a:extLst>
              </a:tr>
            </a:tbl>
          </a:graphicData>
        </a:graphic>
      </p:graphicFrame>
    </p:spTree>
    <p:extLst>
      <p:ext uri="{BB962C8B-B14F-4D97-AF65-F5344CB8AC3E}">
        <p14:creationId xmlns:p14="http://schemas.microsoft.com/office/powerpoint/2010/main" val="306400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153F-3572-2A86-C3C2-205DE4F6F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07D73-9861-6089-EF55-D1D80212DCCE}"/>
              </a:ext>
            </a:extLst>
          </p:cNvPr>
          <p:cNvSpPr>
            <a:spLocks noGrp="1"/>
          </p:cNvSpPr>
          <p:nvPr>
            <p:ph type="title"/>
          </p:nvPr>
        </p:nvSpPr>
        <p:spPr/>
        <p:txBody>
          <a:bodyPr/>
          <a:lstStyle/>
          <a:p>
            <a:pPr algn="ctr"/>
            <a:r>
              <a:rPr lang="en-IN" dirty="0"/>
              <a:t>		Introduction to RDBMS</a:t>
            </a:r>
          </a:p>
        </p:txBody>
      </p:sp>
      <p:sp>
        <p:nvSpPr>
          <p:cNvPr id="4" name="TextBox 3">
            <a:extLst>
              <a:ext uri="{FF2B5EF4-FFF2-40B4-BE49-F238E27FC236}">
                <a16:creationId xmlns:a16="http://schemas.microsoft.com/office/drawing/2014/main" id="{84B8AA75-E69F-EBA3-115C-BA6E31CEADCC}"/>
              </a:ext>
            </a:extLst>
          </p:cNvPr>
          <p:cNvSpPr txBox="1"/>
          <p:nvPr/>
        </p:nvSpPr>
        <p:spPr>
          <a:xfrm>
            <a:off x="1596450" y="2129321"/>
            <a:ext cx="7967273" cy="4524315"/>
          </a:xfrm>
          <a:prstGeom prst="rect">
            <a:avLst/>
          </a:prstGeom>
          <a:noFill/>
        </p:spPr>
        <p:txBody>
          <a:bodyPr wrap="square">
            <a:spAutoFit/>
          </a:bodyPr>
          <a:lstStyle/>
          <a:p>
            <a:pPr>
              <a:buNone/>
            </a:pPr>
            <a:r>
              <a:rPr lang="en-IN" b="1" dirty="0"/>
              <a:t>Commercial RDBMS Rise (1980s–1990s)</a:t>
            </a:r>
          </a:p>
          <a:p>
            <a:pPr>
              <a:buNone/>
            </a:pPr>
            <a:endParaRPr lang="en-IN" b="1" dirty="0"/>
          </a:p>
          <a:p>
            <a:pPr>
              <a:buNone/>
            </a:pPr>
            <a:r>
              <a:rPr lang="en-IN" dirty="0"/>
              <a:t>Major RDBMS products entered the market:</a:t>
            </a:r>
          </a:p>
          <a:p>
            <a:pPr>
              <a:buNone/>
            </a:pPr>
            <a:r>
              <a:rPr lang="en-IN" b="1" dirty="0"/>
              <a:t>✔ Oracle (1979)</a:t>
            </a:r>
          </a:p>
          <a:p>
            <a:pPr>
              <a:buNone/>
            </a:pPr>
            <a:endParaRPr lang="en-IN" b="1" dirty="0"/>
          </a:p>
          <a:p>
            <a:pPr>
              <a:buNone/>
            </a:pPr>
            <a:r>
              <a:rPr lang="en-IN" dirty="0"/>
              <a:t>First commercially available SQL-based RDBMS.</a:t>
            </a:r>
          </a:p>
          <a:p>
            <a:pPr>
              <a:buNone/>
            </a:pPr>
            <a:r>
              <a:rPr lang="en-IN" b="1" dirty="0"/>
              <a:t>✔ IBM DB2 (1983)</a:t>
            </a:r>
          </a:p>
          <a:p>
            <a:pPr>
              <a:buNone/>
            </a:pPr>
            <a:endParaRPr lang="en-IN" b="1" dirty="0"/>
          </a:p>
          <a:p>
            <a:pPr>
              <a:buNone/>
            </a:pPr>
            <a:r>
              <a:rPr lang="en-IN" dirty="0"/>
              <a:t>Based on System R prototype.</a:t>
            </a:r>
          </a:p>
          <a:p>
            <a:pPr>
              <a:buNone/>
            </a:pPr>
            <a:r>
              <a:rPr lang="en-IN" b="1" dirty="0"/>
              <a:t>✔ Microsoft SQL Server (1989)</a:t>
            </a:r>
          </a:p>
          <a:p>
            <a:pPr>
              <a:buNone/>
            </a:pPr>
            <a:r>
              <a:rPr lang="en-IN" b="1" dirty="0"/>
              <a:t>✔ Sybase, Informix, Teradata</a:t>
            </a:r>
          </a:p>
          <a:p>
            <a:pPr>
              <a:buNone/>
            </a:pPr>
            <a:endParaRPr lang="en-IN" b="1" dirty="0"/>
          </a:p>
          <a:p>
            <a:pPr>
              <a:buNone/>
            </a:pPr>
            <a:r>
              <a:rPr lang="en-IN" dirty="0"/>
              <a:t>Each contributed enhancements such as:</a:t>
            </a:r>
          </a:p>
          <a:p>
            <a:pPr>
              <a:buFont typeface="Arial" panose="020B0604020202020204" pitchFamily="34" charset="0"/>
              <a:buChar char="•"/>
            </a:pPr>
            <a:r>
              <a:rPr lang="en-IN" dirty="0"/>
              <a:t>Transaction support</a:t>
            </a:r>
          </a:p>
          <a:p>
            <a:pPr>
              <a:buFont typeface="Arial" panose="020B0604020202020204" pitchFamily="34" charset="0"/>
              <a:buChar char="•"/>
            </a:pPr>
            <a:r>
              <a:rPr lang="en-IN" dirty="0"/>
              <a:t>Distributed database capabilities</a:t>
            </a:r>
          </a:p>
          <a:p>
            <a:pPr>
              <a:buFont typeface="Arial" panose="020B0604020202020204" pitchFamily="34" charset="0"/>
              <a:buChar char="•"/>
            </a:pPr>
            <a:r>
              <a:rPr lang="en-IN" dirty="0"/>
              <a:t>Advanced query optimization</a:t>
            </a:r>
          </a:p>
        </p:txBody>
      </p:sp>
      <p:sp>
        <p:nvSpPr>
          <p:cNvPr id="5" name="TextBox 4">
            <a:extLst>
              <a:ext uri="{FF2B5EF4-FFF2-40B4-BE49-F238E27FC236}">
                <a16:creationId xmlns:a16="http://schemas.microsoft.com/office/drawing/2014/main" id="{A284AA25-12CC-B446-71C4-D05823E28FFF}"/>
              </a:ext>
            </a:extLst>
          </p:cNvPr>
          <p:cNvSpPr txBox="1"/>
          <p:nvPr/>
        </p:nvSpPr>
        <p:spPr>
          <a:xfrm>
            <a:off x="1671404" y="1524213"/>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1837556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D8C82-7A25-174C-44FE-5861E02AB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297E6-D561-A93F-85C5-ABDC6902DA5D}"/>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7B20FABC-7E92-C154-5425-9B467CD37B2B}"/>
              </a:ext>
            </a:extLst>
          </p:cNvPr>
          <p:cNvSpPr txBox="1"/>
          <p:nvPr/>
        </p:nvSpPr>
        <p:spPr>
          <a:xfrm>
            <a:off x="861934" y="1239398"/>
            <a:ext cx="6100996" cy="369332"/>
          </a:xfrm>
          <a:prstGeom prst="rect">
            <a:avLst/>
          </a:prstGeom>
          <a:noFill/>
        </p:spPr>
        <p:txBody>
          <a:bodyPr wrap="square">
            <a:spAutoFit/>
          </a:bodyPr>
          <a:lstStyle/>
          <a:p>
            <a:r>
              <a:rPr lang="en-IN" b="1" dirty="0"/>
              <a:t>					  Database Normalization – 5NF</a:t>
            </a:r>
          </a:p>
        </p:txBody>
      </p:sp>
      <p:sp>
        <p:nvSpPr>
          <p:cNvPr id="6" name="Rectangle 1">
            <a:extLst>
              <a:ext uri="{FF2B5EF4-FFF2-40B4-BE49-F238E27FC236}">
                <a16:creationId xmlns:a16="http://schemas.microsoft.com/office/drawing/2014/main" id="{563EB70E-825B-CD55-752D-9F08F089E824}"/>
              </a:ext>
            </a:extLst>
          </p:cNvPr>
          <p:cNvSpPr>
            <a:spLocks noChangeArrowheads="1"/>
          </p:cNvSpPr>
          <p:nvPr/>
        </p:nvSpPr>
        <p:spPr bwMode="auto">
          <a:xfrm>
            <a:off x="827584" y="2204864"/>
            <a:ext cx="8531695" cy="101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rPr>
              <a:t> A relation R is in 5NF if and only if it satisfies the following conditions: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rPr>
              <a:t>1. R should be already in 4NF. </a:t>
            </a:r>
            <a:br>
              <a:rPr kumimoji="0" lang="en-US" altLang="en-US" sz="2000" b="1" i="0" u="none" strike="noStrike" cap="none" normalizeH="0" baseline="0" dirty="0">
                <a:ln>
                  <a:noFill/>
                </a:ln>
                <a:effectLst/>
              </a:rPr>
            </a:br>
            <a:r>
              <a:rPr kumimoji="0" lang="en-US" altLang="en-US" sz="2000" b="1" i="0" u="none" strike="noStrike" cap="none" normalizeH="0" baseline="0" dirty="0">
                <a:ln>
                  <a:noFill/>
                </a:ln>
                <a:effectLst/>
              </a:rPr>
              <a:t>2. It cannot be further non loss decomposed (join dependency). </a:t>
            </a:r>
          </a:p>
        </p:txBody>
      </p:sp>
    </p:spTree>
    <p:extLst>
      <p:ext uri="{BB962C8B-B14F-4D97-AF65-F5344CB8AC3E}">
        <p14:creationId xmlns:p14="http://schemas.microsoft.com/office/powerpoint/2010/main" val="3787830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884BA-16A0-186B-A977-2C91CA4B7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10474-002C-5CAD-3DD9-61BE9D76AE2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810706BC-CF36-7715-449E-0BE4E9E41D38}"/>
              </a:ext>
            </a:extLst>
          </p:cNvPr>
          <p:cNvSpPr txBox="1"/>
          <p:nvPr/>
        </p:nvSpPr>
        <p:spPr>
          <a:xfrm>
            <a:off x="1191717" y="1119478"/>
            <a:ext cx="6100996" cy="369332"/>
          </a:xfrm>
          <a:prstGeom prst="rect">
            <a:avLst/>
          </a:prstGeom>
          <a:noFill/>
        </p:spPr>
        <p:txBody>
          <a:bodyPr wrap="square">
            <a:spAutoFit/>
          </a:bodyPr>
          <a:lstStyle/>
          <a:p>
            <a:r>
              <a:rPr lang="en-IN" b="1" dirty="0"/>
              <a:t>					  Database Normalization – 5NF</a:t>
            </a:r>
          </a:p>
        </p:txBody>
      </p:sp>
      <p:graphicFrame>
        <p:nvGraphicFramePr>
          <p:cNvPr id="4" name="Table 3">
            <a:extLst>
              <a:ext uri="{FF2B5EF4-FFF2-40B4-BE49-F238E27FC236}">
                <a16:creationId xmlns:a16="http://schemas.microsoft.com/office/drawing/2014/main" id="{E1AD3791-0C8B-AD4D-34A5-4CC729579960}"/>
              </a:ext>
            </a:extLst>
          </p:cNvPr>
          <p:cNvGraphicFramePr>
            <a:graphicFrameLocks noGrp="1"/>
          </p:cNvGraphicFramePr>
          <p:nvPr>
            <p:extLst>
              <p:ext uri="{D42A27DB-BD31-4B8C-83A1-F6EECF244321}">
                <p14:modId xmlns:p14="http://schemas.microsoft.com/office/powerpoint/2010/main" val="4265739285"/>
              </p:ext>
            </p:extLst>
          </p:nvPr>
        </p:nvGraphicFramePr>
        <p:xfrm>
          <a:off x="1267501" y="1598173"/>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19485443"/>
                    </a:ext>
                  </a:extLst>
                </a:gridCol>
                <a:gridCol w="2709333">
                  <a:extLst>
                    <a:ext uri="{9D8B030D-6E8A-4147-A177-3AD203B41FA5}">
                      <a16:colId xmlns:a16="http://schemas.microsoft.com/office/drawing/2014/main" val="3620622348"/>
                    </a:ext>
                  </a:extLst>
                </a:gridCol>
                <a:gridCol w="2709333">
                  <a:extLst>
                    <a:ext uri="{9D8B030D-6E8A-4147-A177-3AD203B41FA5}">
                      <a16:colId xmlns:a16="http://schemas.microsoft.com/office/drawing/2014/main" val="2324771882"/>
                    </a:ext>
                  </a:extLst>
                </a:gridCol>
              </a:tblGrid>
              <a:tr h="370840">
                <a:tc>
                  <a:txBody>
                    <a:bodyPr/>
                    <a:lstStyle/>
                    <a:p>
                      <a:r>
                        <a:rPr lang="en-US" dirty="0"/>
                        <a:t>subject</a:t>
                      </a:r>
                      <a:endParaRPr lang="en-IN" dirty="0"/>
                    </a:p>
                  </a:txBody>
                  <a:tcPr/>
                </a:tc>
                <a:tc>
                  <a:txBody>
                    <a:bodyPr/>
                    <a:lstStyle/>
                    <a:p>
                      <a:r>
                        <a:rPr lang="en-US" dirty="0"/>
                        <a:t>faculty</a:t>
                      </a:r>
                      <a:endParaRPr lang="en-IN" dirty="0"/>
                    </a:p>
                  </a:txBody>
                  <a:tcPr/>
                </a:tc>
                <a:tc>
                  <a:txBody>
                    <a:bodyPr/>
                    <a:lstStyle/>
                    <a:p>
                      <a:r>
                        <a:rPr lang="en-US" dirty="0"/>
                        <a:t>year</a:t>
                      </a:r>
                      <a:endParaRPr lang="en-IN" dirty="0"/>
                    </a:p>
                  </a:txBody>
                  <a:tcPr/>
                </a:tc>
                <a:extLst>
                  <a:ext uri="{0D108BD9-81ED-4DB2-BD59-A6C34878D82A}">
                    <a16:rowId xmlns:a16="http://schemas.microsoft.com/office/drawing/2014/main" val="1635397183"/>
                  </a:ext>
                </a:extLst>
              </a:tr>
              <a:tr h="370840">
                <a:tc>
                  <a:txBody>
                    <a:bodyPr/>
                    <a:lstStyle/>
                    <a:p>
                      <a:r>
                        <a:rPr lang="en-US" dirty="0"/>
                        <a:t>c</a:t>
                      </a:r>
                      <a:endParaRPr lang="en-IN" dirty="0"/>
                    </a:p>
                  </a:txBody>
                  <a:tcPr/>
                </a:tc>
                <a:tc>
                  <a:txBody>
                    <a:bodyPr/>
                    <a:lstStyle/>
                    <a:p>
                      <a:r>
                        <a:rPr lang="en-US" dirty="0"/>
                        <a:t>Sai</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596055061"/>
                  </a:ext>
                </a:extLst>
              </a:tr>
              <a:tr h="370840">
                <a:tc>
                  <a:txBody>
                    <a:bodyPr/>
                    <a:lstStyle/>
                    <a:p>
                      <a:r>
                        <a:rPr lang="en-US" dirty="0"/>
                        <a:t>c</a:t>
                      </a:r>
                      <a:endParaRPr lang="en-IN" dirty="0"/>
                    </a:p>
                  </a:txBody>
                  <a:tcPr/>
                </a:tc>
                <a:tc>
                  <a:txBody>
                    <a:bodyPr/>
                    <a:lstStyle/>
                    <a:p>
                      <a:r>
                        <a:rPr lang="en-US" dirty="0"/>
                        <a:t>shiva</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161479392"/>
                  </a:ext>
                </a:extLst>
              </a:tr>
              <a:tr h="370840">
                <a:tc>
                  <a:txBody>
                    <a:bodyPr/>
                    <a:lstStyle/>
                    <a:p>
                      <a:r>
                        <a:rPr lang="en-US" dirty="0"/>
                        <a:t>Java</a:t>
                      </a:r>
                      <a:endParaRPr lang="en-IN" dirty="0"/>
                    </a:p>
                  </a:txBody>
                  <a:tcPr/>
                </a:tc>
                <a:tc>
                  <a:txBody>
                    <a:bodyPr/>
                    <a:lstStyle/>
                    <a:p>
                      <a:r>
                        <a:rPr lang="en-US" dirty="0" err="1"/>
                        <a:t>raju</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68552841"/>
                  </a:ext>
                </a:extLst>
              </a:tr>
              <a:tr h="370840">
                <a:tc>
                  <a:txBody>
                    <a:bodyPr/>
                    <a:lstStyle/>
                    <a:p>
                      <a:r>
                        <a:rPr lang="en-US" dirty="0" err="1"/>
                        <a:t>dbms</a:t>
                      </a:r>
                      <a:endParaRPr lang="en-IN" dirty="0"/>
                    </a:p>
                  </a:txBody>
                  <a:tcPr/>
                </a:tc>
                <a:tc>
                  <a:txBody>
                    <a:bodyPr/>
                    <a:lstStyle/>
                    <a:p>
                      <a:r>
                        <a:rPr lang="en-US" dirty="0"/>
                        <a:t>Nagendra</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1238372982"/>
                  </a:ext>
                </a:extLst>
              </a:tr>
            </a:tbl>
          </a:graphicData>
        </a:graphic>
      </p:graphicFrame>
      <p:graphicFrame>
        <p:nvGraphicFramePr>
          <p:cNvPr id="6" name="Table 5">
            <a:extLst>
              <a:ext uri="{FF2B5EF4-FFF2-40B4-BE49-F238E27FC236}">
                <a16:creationId xmlns:a16="http://schemas.microsoft.com/office/drawing/2014/main" id="{2F6DA54D-A8F0-61DF-E8EA-5508E725342D}"/>
              </a:ext>
            </a:extLst>
          </p:cNvPr>
          <p:cNvGraphicFramePr>
            <a:graphicFrameLocks noGrp="1"/>
          </p:cNvGraphicFramePr>
          <p:nvPr>
            <p:extLst>
              <p:ext uri="{D42A27DB-BD31-4B8C-83A1-F6EECF244321}">
                <p14:modId xmlns:p14="http://schemas.microsoft.com/office/powerpoint/2010/main" val="1276389183"/>
              </p:ext>
            </p:extLst>
          </p:nvPr>
        </p:nvGraphicFramePr>
        <p:xfrm>
          <a:off x="610431" y="3900080"/>
          <a:ext cx="3152100" cy="1854200"/>
        </p:xfrm>
        <a:graphic>
          <a:graphicData uri="http://schemas.openxmlformats.org/drawingml/2006/table">
            <a:tbl>
              <a:tblPr firstRow="1" bandRow="1">
                <a:tableStyleId>{5C22544A-7EE6-4342-B048-85BDC9FD1C3A}</a:tableStyleId>
              </a:tblPr>
              <a:tblGrid>
                <a:gridCol w="1576050">
                  <a:extLst>
                    <a:ext uri="{9D8B030D-6E8A-4147-A177-3AD203B41FA5}">
                      <a16:colId xmlns:a16="http://schemas.microsoft.com/office/drawing/2014/main" val="3419485443"/>
                    </a:ext>
                  </a:extLst>
                </a:gridCol>
                <a:gridCol w="1576050">
                  <a:extLst>
                    <a:ext uri="{9D8B030D-6E8A-4147-A177-3AD203B41FA5}">
                      <a16:colId xmlns:a16="http://schemas.microsoft.com/office/drawing/2014/main" val="3620622348"/>
                    </a:ext>
                  </a:extLst>
                </a:gridCol>
              </a:tblGrid>
              <a:tr h="370840">
                <a:tc>
                  <a:txBody>
                    <a:bodyPr/>
                    <a:lstStyle/>
                    <a:p>
                      <a:r>
                        <a:rPr lang="en-US" dirty="0"/>
                        <a:t>subject</a:t>
                      </a:r>
                      <a:endParaRPr lang="en-IN" dirty="0"/>
                    </a:p>
                  </a:txBody>
                  <a:tcPr/>
                </a:tc>
                <a:tc>
                  <a:txBody>
                    <a:bodyPr/>
                    <a:lstStyle/>
                    <a:p>
                      <a:r>
                        <a:rPr lang="en-US" dirty="0"/>
                        <a:t>faculty</a:t>
                      </a:r>
                      <a:endParaRPr lang="en-IN" dirty="0"/>
                    </a:p>
                  </a:txBody>
                  <a:tcPr/>
                </a:tc>
                <a:extLst>
                  <a:ext uri="{0D108BD9-81ED-4DB2-BD59-A6C34878D82A}">
                    <a16:rowId xmlns:a16="http://schemas.microsoft.com/office/drawing/2014/main" val="1635397183"/>
                  </a:ext>
                </a:extLst>
              </a:tr>
              <a:tr h="370840">
                <a:tc>
                  <a:txBody>
                    <a:bodyPr/>
                    <a:lstStyle/>
                    <a:p>
                      <a:r>
                        <a:rPr lang="en-US" dirty="0"/>
                        <a:t>c</a:t>
                      </a:r>
                      <a:endParaRPr lang="en-IN" dirty="0"/>
                    </a:p>
                  </a:txBody>
                  <a:tcPr/>
                </a:tc>
                <a:tc>
                  <a:txBody>
                    <a:bodyPr/>
                    <a:lstStyle/>
                    <a:p>
                      <a:r>
                        <a:rPr lang="en-US" dirty="0"/>
                        <a:t>Sai</a:t>
                      </a:r>
                      <a:endParaRPr lang="en-IN" dirty="0"/>
                    </a:p>
                  </a:txBody>
                  <a:tcPr/>
                </a:tc>
                <a:extLst>
                  <a:ext uri="{0D108BD9-81ED-4DB2-BD59-A6C34878D82A}">
                    <a16:rowId xmlns:a16="http://schemas.microsoft.com/office/drawing/2014/main" val="1596055061"/>
                  </a:ext>
                </a:extLst>
              </a:tr>
              <a:tr h="370840">
                <a:tc>
                  <a:txBody>
                    <a:bodyPr/>
                    <a:lstStyle/>
                    <a:p>
                      <a:r>
                        <a:rPr lang="en-US" dirty="0"/>
                        <a:t>c</a:t>
                      </a:r>
                      <a:endParaRPr lang="en-IN" dirty="0"/>
                    </a:p>
                  </a:txBody>
                  <a:tcPr/>
                </a:tc>
                <a:tc>
                  <a:txBody>
                    <a:bodyPr/>
                    <a:lstStyle/>
                    <a:p>
                      <a:r>
                        <a:rPr lang="en-US" dirty="0"/>
                        <a:t>shiva</a:t>
                      </a:r>
                      <a:endParaRPr lang="en-IN" dirty="0"/>
                    </a:p>
                  </a:txBody>
                  <a:tcPr/>
                </a:tc>
                <a:extLst>
                  <a:ext uri="{0D108BD9-81ED-4DB2-BD59-A6C34878D82A}">
                    <a16:rowId xmlns:a16="http://schemas.microsoft.com/office/drawing/2014/main" val="3161479392"/>
                  </a:ext>
                </a:extLst>
              </a:tr>
              <a:tr h="370840">
                <a:tc>
                  <a:txBody>
                    <a:bodyPr/>
                    <a:lstStyle/>
                    <a:p>
                      <a:r>
                        <a:rPr lang="en-US" dirty="0"/>
                        <a:t>Java</a:t>
                      </a:r>
                      <a:endParaRPr lang="en-IN" dirty="0"/>
                    </a:p>
                  </a:txBody>
                  <a:tcPr/>
                </a:tc>
                <a:tc>
                  <a:txBody>
                    <a:bodyPr/>
                    <a:lstStyle/>
                    <a:p>
                      <a:r>
                        <a:rPr lang="en-US" dirty="0" err="1"/>
                        <a:t>raju</a:t>
                      </a:r>
                      <a:endParaRPr lang="en-IN" dirty="0"/>
                    </a:p>
                  </a:txBody>
                  <a:tcPr/>
                </a:tc>
                <a:extLst>
                  <a:ext uri="{0D108BD9-81ED-4DB2-BD59-A6C34878D82A}">
                    <a16:rowId xmlns:a16="http://schemas.microsoft.com/office/drawing/2014/main" val="68552841"/>
                  </a:ext>
                </a:extLst>
              </a:tr>
              <a:tr h="370840">
                <a:tc>
                  <a:txBody>
                    <a:bodyPr/>
                    <a:lstStyle/>
                    <a:p>
                      <a:r>
                        <a:rPr lang="en-US" dirty="0" err="1"/>
                        <a:t>dbms</a:t>
                      </a:r>
                      <a:endParaRPr lang="en-IN" dirty="0"/>
                    </a:p>
                  </a:txBody>
                  <a:tcPr/>
                </a:tc>
                <a:tc>
                  <a:txBody>
                    <a:bodyPr/>
                    <a:lstStyle/>
                    <a:p>
                      <a:r>
                        <a:rPr lang="en-US" dirty="0"/>
                        <a:t>Nagendra</a:t>
                      </a:r>
                      <a:endParaRPr lang="en-IN" dirty="0"/>
                    </a:p>
                  </a:txBody>
                  <a:tcPr/>
                </a:tc>
                <a:extLst>
                  <a:ext uri="{0D108BD9-81ED-4DB2-BD59-A6C34878D82A}">
                    <a16:rowId xmlns:a16="http://schemas.microsoft.com/office/drawing/2014/main" val="1238372982"/>
                  </a:ext>
                </a:extLst>
              </a:tr>
            </a:tbl>
          </a:graphicData>
        </a:graphic>
      </p:graphicFrame>
      <p:graphicFrame>
        <p:nvGraphicFramePr>
          <p:cNvPr id="7" name="Table 6">
            <a:extLst>
              <a:ext uri="{FF2B5EF4-FFF2-40B4-BE49-F238E27FC236}">
                <a16:creationId xmlns:a16="http://schemas.microsoft.com/office/drawing/2014/main" id="{FF179DC6-218E-9BEC-A8BD-A028B215261A}"/>
              </a:ext>
            </a:extLst>
          </p:cNvPr>
          <p:cNvGraphicFramePr>
            <a:graphicFrameLocks noGrp="1"/>
          </p:cNvGraphicFramePr>
          <p:nvPr>
            <p:extLst>
              <p:ext uri="{D42A27DB-BD31-4B8C-83A1-F6EECF244321}">
                <p14:modId xmlns:p14="http://schemas.microsoft.com/office/powerpoint/2010/main" val="3600002059"/>
              </p:ext>
            </p:extLst>
          </p:nvPr>
        </p:nvGraphicFramePr>
        <p:xfrm>
          <a:off x="4193081" y="3874596"/>
          <a:ext cx="3946578" cy="1828800"/>
        </p:xfrm>
        <a:graphic>
          <a:graphicData uri="http://schemas.openxmlformats.org/drawingml/2006/table">
            <a:tbl>
              <a:tblPr firstRow="1" bandRow="1">
                <a:tableStyleId>{5C22544A-7EE6-4342-B048-85BDC9FD1C3A}</a:tableStyleId>
              </a:tblPr>
              <a:tblGrid>
                <a:gridCol w="1973289">
                  <a:extLst>
                    <a:ext uri="{9D8B030D-6E8A-4147-A177-3AD203B41FA5}">
                      <a16:colId xmlns:a16="http://schemas.microsoft.com/office/drawing/2014/main" val="3620622348"/>
                    </a:ext>
                  </a:extLst>
                </a:gridCol>
                <a:gridCol w="1973289">
                  <a:extLst>
                    <a:ext uri="{9D8B030D-6E8A-4147-A177-3AD203B41FA5}">
                      <a16:colId xmlns:a16="http://schemas.microsoft.com/office/drawing/2014/main" val="2324771882"/>
                    </a:ext>
                  </a:extLst>
                </a:gridCol>
              </a:tblGrid>
              <a:tr h="300885">
                <a:tc>
                  <a:txBody>
                    <a:bodyPr/>
                    <a:lstStyle/>
                    <a:p>
                      <a:r>
                        <a:rPr lang="en-US" dirty="0"/>
                        <a:t>faculty</a:t>
                      </a:r>
                      <a:endParaRPr lang="en-IN" dirty="0"/>
                    </a:p>
                  </a:txBody>
                  <a:tcPr/>
                </a:tc>
                <a:tc>
                  <a:txBody>
                    <a:bodyPr/>
                    <a:lstStyle/>
                    <a:p>
                      <a:r>
                        <a:rPr lang="en-US" dirty="0"/>
                        <a:t>year</a:t>
                      </a:r>
                      <a:endParaRPr lang="en-IN" dirty="0"/>
                    </a:p>
                  </a:txBody>
                  <a:tcPr/>
                </a:tc>
                <a:extLst>
                  <a:ext uri="{0D108BD9-81ED-4DB2-BD59-A6C34878D82A}">
                    <a16:rowId xmlns:a16="http://schemas.microsoft.com/office/drawing/2014/main" val="1635397183"/>
                  </a:ext>
                </a:extLst>
              </a:tr>
              <a:tr h="305064">
                <a:tc>
                  <a:txBody>
                    <a:bodyPr/>
                    <a:lstStyle/>
                    <a:p>
                      <a:r>
                        <a:rPr lang="en-US" dirty="0"/>
                        <a:t>Sai</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596055061"/>
                  </a:ext>
                </a:extLst>
              </a:tr>
              <a:tr h="305064">
                <a:tc>
                  <a:txBody>
                    <a:bodyPr/>
                    <a:lstStyle/>
                    <a:p>
                      <a:r>
                        <a:rPr lang="en-US" dirty="0"/>
                        <a:t>shiva</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161479392"/>
                  </a:ext>
                </a:extLst>
              </a:tr>
              <a:tr h="305064">
                <a:tc>
                  <a:txBody>
                    <a:bodyPr/>
                    <a:lstStyle/>
                    <a:p>
                      <a:r>
                        <a:rPr lang="en-US" dirty="0" err="1"/>
                        <a:t>raju</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68552841"/>
                  </a:ext>
                </a:extLst>
              </a:tr>
              <a:tr h="305064">
                <a:tc>
                  <a:txBody>
                    <a:bodyPr/>
                    <a:lstStyle/>
                    <a:p>
                      <a:r>
                        <a:rPr lang="en-US" dirty="0"/>
                        <a:t>Nagendra</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1238372982"/>
                  </a:ext>
                </a:extLst>
              </a:tr>
            </a:tbl>
          </a:graphicData>
        </a:graphic>
      </p:graphicFrame>
      <p:graphicFrame>
        <p:nvGraphicFramePr>
          <p:cNvPr id="8" name="Table 7">
            <a:extLst>
              <a:ext uri="{FF2B5EF4-FFF2-40B4-BE49-F238E27FC236}">
                <a16:creationId xmlns:a16="http://schemas.microsoft.com/office/drawing/2014/main" id="{F35C0F7A-EA12-B291-3BE2-D56F1AA5874F}"/>
              </a:ext>
            </a:extLst>
          </p:cNvPr>
          <p:cNvGraphicFramePr>
            <a:graphicFrameLocks noGrp="1"/>
          </p:cNvGraphicFramePr>
          <p:nvPr>
            <p:extLst>
              <p:ext uri="{D42A27DB-BD31-4B8C-83A1-F6EECF244321}">
                <p14:modId xmlns:p14="http://schemas.microsoft.com/office/powerpoint/2010/main" val="3445256902"/>
              </p:ext>
            </p:extLst>
          </p:nvPr>
        </p:nvGraphicFramePr>
        <p:xfrm>
          <a:off x="8442768" y="3914437"/>
          <a:ext cx="3159620" cy="1828800"/>
        </p:xfrm>
        <a:graphic>
          <a:graphicData uri="http://schemas.openxmlformats.org/drawingml/2006/table">
            <a:tbl>
              <a:tblPr firstRow="1" bandRow="1">
                <a:tableStyleId>{5C22544A-7EE6-4342-B048-85BDC9FD1C3A}</a:tableStyleId>
              </a:tblPr>
              <a:tblGrid>
                <a:gridCol w="1579810">
                  <a:extLst>
                    <a:ext uri="{9D8B030D-6E8A-4147-A177-3AD203B41FA5}">
                      <a16:colId xmlns:a16="http://schemas.microsoft.com/office/drawing/2014/main" val="1613982813"/>
                    </a:ext>
                  </a:extLst>
                </a:gridCol>
                <a:gridCol w="1579810">
                  <a:extLst>
                    <a:ext uri="{9D8B030D-6E8A-4147-A177-3AD203B41FA5}">
                      <a16:colId xmlns:a16="http://schemas.microsoft.com/office/drawing/2014/main" val="3135181220"/>
                    </a:ext>
                  </a:extLst>
                </a:gridCol>
              </a:tblGrid>
              <a:tr h="347371">
                <a:tc>
                  <a:txBody>
                    <a:bodyPr/>
                    <a:lstStyle/>
                    <a:p>
                      <a:r>
                        <a:rPr lang="en-US" dirty="0"/>
                        <a:t>subject</a:t>
                      </a:r>
                      <a:endParaRPr lang="en-IN" dirty="0"/>
                    </a:p>
                  </a:txBody>
                  <a:tcPr/>
                </a:tc>
                <a:tc>
                  <a:txBody>
                    <a:bodyPr/>
                    <a:lstStyle/>
                    <a:p>
                      <a:r>
                        <a:rPr lang="en-US" dirty="0"/>
                        <a:t>year</a:t>
                      </a:r>
                      <a:endParaRPr lang="en-IN" dirty="0"/>
                    </a:p>
                  </a:txBody>
                  <a:tcPr/>
                </a:tc>
                <a:extLst>
                  <a:ext uri="{0D108BD9-81ED-4DB2-BD59-A6C34878D82A}">
                    <a16:rowId xmlns:a16="http://schemas.microsoft.com/office/drawing/2014/main" val="2391314486"/>
                  </a:ext>
                </a:extLst>
              </a:tr>
              <a:tr h="347371">
                <a:tc>
                  <a:txBody>
                    <a:bodyPr/>
                    <a:lstStyle/>
                    <a:p>
                      <a:r>
                        <a:rPr lang="en-US" dirty="0"/>
                        <a:t>c</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294186258"/>
                  </a:ext>
                </a:extLst>
              </a:tr>
              <a:tr h="347371">
                <a:tc>
                  <a:txBody>
                    <a:bodyPr/>
                    <a:lstStyle/>
                    <a:p>
                      <a:r>
                        <a:rPr lang="en-US" dirty="0"/>
                        <a:t>c</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126505818"/>
                  </a:ext>
                </a:extLst>
              </a:tr>
              <a:tr h="347371">
                <a:tc>
                  <a:txBody>
                    <a:bodyPr/>
                    <a:lstStyle/>
                    <a:p>
                      <a:r>
                        <a:rPr lang="en-US" dirty="0"/>
                        <a:t>Java</a:t>
                      </a:r>
                      <a:endParaRPr lang="en-IN" dirty="0"/>
                    </a:p>
                  </a:txBody>
                  <a:tcPr/>
                </a:tc>
                <a:tc>
                  <a:txBody>
                    <a:bodyPr/>
                    <a:lstStyle/>
                    <a:p>
                      <a:r>
                        <a:rPr lang="en-US" dirty="0"/>
                        <a:t>2</a:t>
                      </a:r>
                      <a:endParaRPr lang="en-IN" dirty="0"/>
                    </a:p>
                  </a:txBody>
                  <a:tcPr/>
                </a:tc>
                <a:extLst>
                  <a:ext uri="{0D108BD9-81ED-4DB2-BD59-A6C34878D82A}">
                    <a16:rowId xmlns:a16="http://schemas.microsoft.com/office/drawing/2014/main" val="921810491"/>
                  </a:ext>
                </a:extLst>
              </a:tr>
              <a:tr h="347371">
                <a:tc>
                  <a:txBody>
                    <a:bodyPr/>
                    <a:lstStyle/>
                    <a:p>
                      <a:r>
                        <a:rPr lang="en-US" dirty="0" err="1"/>
                        <a:t>dbms</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764627285"/>
                  </a:ext>
                </a:extLst>
              </a:tr>
            </a:tbl>
          </a:graphicData>
        </a:graphic>
      </p:graphicFrame>
    </p:spTree>
    <p:extLst>
      <p:ext uri="{BB962C8B-B14F-4D97-AF65-F5344CB8AC3E}">
        <p14:creationId xmlns:p14="http://schemas.microsoft.com/office/powerpoint/2010/main" val="1278029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927F7-103E-4A8F-3C89-418927679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1F56F-15F2-CE6C-8A20-168BF8EF7A90}"/>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D604B47-C1F6-C7CD-A7F3-6EE75158B01E}"/>
              </a:ext>
            </a:extLst>
          </p:cNvPr>
          <p:cNvSpPr txBox="1"/>
          <p:nvPr/>
        </p:nvSpPr>
        <p:spPr>
          <a:xfrm>
            <a:off x="1266668" y="1254388"/>
            <a:ext cx="6100996" cy="369332"/>
          </a:xfrm>
          <a:prstGeom prst="rect">
            <a:avLst/>
          </a:prstGeom>
          <a:noFill/>
        </p:spPr>
        <p:txBody>
          <a:bodyPr wrap="square">
            <a:spAutoFit/>
          </a:bodyPr>
          <a:lstStyle/>
          <a:p>
            <a:r>
              <a:rPr lang="en-IN" b="1" dirty="0"/>
              <a:t>						   ER Diagram</a:t>
            </a:r>
          </a:p>
        </p:txBody>
      </p:sp>
      <p:sp>
        <p:nvSpPr>
          <p:cNvPr id="7" name="TextBox 6">
            <a:extLst>
              <a:ext uri="{FF2B5EF4-FFF2-40B4-BE49-F238E27FC236}">
                <a16:creationId xmlns:a16="http://schemas.microsoft.com/office/drawing/2014/main" id="{3088D8A6-B4F9-79D2-EB92-78F0A2FB3BB6}"/>
              </a:ext>
            </a:extLst>
          </p:cNvPr>
          <p:cNvSpPr txBox="1"/>
          <p:nvPr/>
        </p:nvSpPr>
        <p:spPr>
          <a:xfrm>
            <a:off x="1356609" y="1978781"/>
            <a:ext cx="7667469" cy="2862322"/>
          </a:xfrm>
          <a:prstGeom prst="rect">
            <a:avLst/>
          </a:prstGeom>
          <a:noFill/>
        </p:spPr>
        <p:txBody>
          <a:bodyPr wrap="square">
            <a:spAutoFit/>
          </a:bodyPr>
          <a:lstStyle/>
          <a:p>
            <a:pPr>
              <a:buNone/>
            </a:pPr>
            <a:r>
              <a:rPr lang="en-US" b="1" dirty="0"/>
              <a:t>What is an ER Model?</a:t>
            </a:r>
          </a:p>
          <a:p>
            <a:pPr>
              <a:buNone/>
            </a:pPr>
            <a:endParaRPr lang="en-US" b="1" dirty="0"/>
          </a:p>
          <a:p>
            <a:pPr>
              <a:buNone/>
            </a:pPr>
            <a:r>
              <a:rPr lang="en-US" dirty="0"/>
              <a:t>An </a:t>
            </a:r>
            <a:r>
              <a:rPr lang="en-US" b="1" dirty="0"/>
              <a:t>Entity-Relationship (ER) Model</a:t>
            </a:r>
            <a:r>
              <a:rPr lang="en-US" dirty="0"/>
              <a:t> is a </a:t>
            </a:r>
            <a:r>
              <a:rPr lang="en-US" b="1" dirty="0"/>
              <a:t>graphical representation of a database</a:t>
            </a:r>
            <a:r>
              <a:rPr lang="en-US" dirty="0"/>
              <a:t> that shows:</a:t>
            </a:r>
          </a:p>
          <a:p>
            <a:pPr>
              <a:buNone/>
            </a:pPr>
            <a:endParaRPr lang="en-US" dirty="0"/>
          </a:p>
          <a:p>
            <a:pPr>
              <a:buFont typeface="Arial" panose="020B0604020202020204" pitchFamily="34" charset="0"/>
              <a:buChar char="•"/>
            </a:pPr>
            <a:r>
              <a:rPr lang="en-US" dirty="0"/>
              <a:t>Entities (things of interest)</a:t>
            </a:r>
          </a:p>
          <a:p>
            <a:pPr>
              <a:buFont typeface="Arial" panose="020B0604020202020204" pitchFamily="34" charset="0"/>
              <a:buChar char="•"/>
            </a:pPr>
            <a:r>
              <a:rPr lang="en-US" dirty="0"/>
              <a:t>Their attributes (properties)</a:t>
            </a:r>
          </a:p>
          <a:p>
            <a:pPr>
              <a:buFont typeface="Arial" panose="020B0604020202020204" pitchFamily="34" charset="0"/>
              <a:buChar char="•"/>
            </a:pPr>
            <a:r>
              <a:rPr lang="en-US" dirty="0"/>
              <a:t>Relationships between entities</a:t>
            </a:r>
          </a:p>
          <a:p>
            <a:pPr>
              <a:buNone/>
            </a:pPr>
            <a:r>
              <a:rPr lang="en-US" dirty="0"/>
              <a:t>It helps design the </a:t>
            </a:r>
            <a:r>
              <a:rPr lang="en-US" b="1" dirty="0"/>
              <a:t>conceptual schema</a:t>
            </a:r>
            <a:r>
              <a:rPr lang="en-US" dirty="0"/>
              <a:t> of a database before implementation.</a:t>
            </a:r>
          </a:p>
        </p:txBody>
      </p:sp>
    </p:spTree>
    <p:extLst>
      <p:ext uri="{BB962C8B-B14F-4D97-AF65-F5344CB8AC3E}">
        <p14:creationId xmlns:p14="http://schemas.microsoft.com/office/powerpoint/2010/main" val="2566617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B8C5-2EB3-CB68-B555-22BCC2096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0F772-4D35-0F2F-25F5-7F210C5333B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DB50DFF7-8CFD-7996-E090-7C585A304F11}"/>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pic>
        <p:nvPicPr>
          <p:cNvPr id="3" name="Picture 2">
            <a:extLst>
              <a:ext uri="{FF2B5EF4-FFF2-40B4-BE49-F238E27FC236}">
                <a16:creationId xmlns:a16="http://schemas.microsoft.com/office/drawing/2014/main" id="{2FF97D14-EE93-FF8D-D975-448B1A0610D5}"/>
              </a:ext>
            </a:extLst>
          </p:cNvPr>
          <p:cNvPicPr>
            <a:picLocks noChangeAspect="1"/>
          </p:cNvPicPr>
          <p:nvPr/>
        </p:nvPicPr>
        <p:blipFill>
          <a:blip r:embed="rId2"/>
          <a:stretch>
            <a:fillRect/>
          </a:stretch>
        </p:blipFill>
        <p:spPr>
          <a:xfrm>
            <a:off x="851543" y="1481841"/>
            <a:ext cx="7749686" cy="4968552"/>
          </a:xfrm>
          <a:prstGeom prst="rect">
            <a:avLst/>
          </a:prstGeom>
        </p:spPr>
      </p:pic>
    </p:spTree>
    <p:extLst>
      <p:ext uri="{BB962C8B-B14F-4D97-AF65-F5344CB8AC3E}">
        <p14:creationId xmlns:p14="http://schemas.microsoft.com/office/powerpoint/2010/main" val="4129396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D5843-75D6-6C62-ED83-A79D91F5D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92E93-C331-B0D3-DB1C-C845E81BD4CB}"/>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9E047779-2B5F-96CB-5B9D-774D08F1FB30}"/>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6" name="TextBox 5">
            <a:extLst>
              <a:ext uri="{FF2B5EF4-FFF2-40B4-BE49-F238E27FC236}">
                <a16:creationId xmlns:a16="http://schemas.microsoft.com/office/drawing/2014/main" id="{9B1938D8-6AE1-CC71-CD54-16DFA5EAB8B5}"/>
              </a:ext>
            </a:extLst>
          </p:cNvPr>
          <p:cNvSpPr txBox="1"/>
          <p:nvPr/>
        </p:nvSpPr>
        <p:spPr>
          <a:xfrm>
            <a:off x="1176726" y="1425423"/>
            <a:ext cx="8177136" cy="4801314"/>
          </a:xfrm>
          <a:prstGeom prst="rect">
            <a:avLst/>
          </a:prstGeom>
          <a:noFill/>
        </p:spPr>
        <p:txBody>
          <a:bodyPr wrap="square">
            <a:spAutoFit/>
          </a:bodyPr>
          <a:lstStyle/>
          <a:p>
            <a:pPr>
              <a:buNone/>
            </a:pPr>
            <a:r>
              <a:rPr lang="en-US" b="1" dirty="0"/>
              <a:t>Components of ER Model</a:t>
            </a:r>
          </a:p>
          <a:p>
            <a:pPr>
              <a:buNone/>
            </a:pPr>
            <a:endParaRPr lang="en-US" b="1" dirty="0"/>
          </a:p>
          <a:p>
            <a:pPr>
              <a:buNone/>
            </a:pPr>
            <a:r>
              <a:rPr lang="en-US" b="1" dirty="0"/>
              <a:t>A. Entities</a:t>
            </a:r>
          </a:p>
          <a:p>
            <a:pPr>
              <a:buFont typeface="Arial" panose="020B0604020202020204" pitchFamily="34" charset="0"/>
              <a:buChar char="•"/>
            </a:pPr>
            <a:r>
              <a:rPr lang="en-US" dirty="0"/>
              <a:t>An </a:t>
            </a:r>
            <a:r>
              <a:rPr lang="en-US" b="1" dirty="0"/>
              <a:t>entity</a:t>
            </a:r>
            <a:r>
              <a:rPr lang="en-US" dirty="0"/>
              <a:t> is a </a:t>
            </a:r>
            <a:r>
              <a:rPr lang="en-US" b="1" dirty="0"/>
              <a:t>real-world object or concept</a:t>
            </a:r>
            <a:r>
              <a:rPr lang="en-US" dirty="0"/>
              <a:t> that can be identified.</a:t>
            </a:r>
          </a:p>
          <a:p>
            <a:pPr>
              <a:buFont typeface="Arial" panose="020B0604020202020204" pitchFamily="34" charset="0"/>
              <a:buChar char="•"/>
            </a:pPr>
            <a:r>
              <a:rPr lang="en-US" dirty="0"/>
              <a:t>Can be </a:t>
            </a:r>
            <a:r>
              <a:rPr lang="en-US" b="1" dirty="0"/>
              <a:t>tangible</a:t>
            </a:r>
            <a:r>
              <a:rPr lang="en-US" dirty="0"/>
              <a:t> (person, product) or </a:t>
            </a:r>
            <a:r>
              <a:rPr lang="en-US" b="1" dirty="0"/>
              <a:t>intangible</a:t>
            </a:r>
            <a:r>
              <a:rPr lang="en-US" dirty="0"/>
              <a:t> (course, event).</a:t>
            </a:r>
          </a:p>
          <a:p>
            <a:pPr>
              <a:buFont typeface="Arial" panose="020B0604020202020204" pitchFamily="34" charset="0"/>
              <a:buChar char="•"/>
            </a:pPr>
            <a:r>
              <a:rPr lang="en-US" dirty="0"/>
              <a:t>Represented as a </a:t>
            </a:r>
            <a:r>
              <a:rPr lang="en-US" b="1" dirty="0"/>
              <a:t>rectangle</a:t>
            </a:r>
            <a:r>
              <a:rPr lang="en-US" dirty="0"/>
              <a:t> in ER diagrams.</a:t>
            </a:r>
          </a:p>
          <a:p>
            <a:pPr>
              <a:buFont typeface="Arial" panose="020B0604020202020204" pitchFamily="34" charset="0"/>
              <a:buChar char="•"/>
            </a:pPr>
            <a:endParaRPr lang="en-US" dirty="0"/>
          </a:p>
          <a:p>
            <a:pPr>
              <a:buNone/>
            </a:pPr>
            <a:r>
              <a:rPr lang="en-US" b="1" dirty="0"/>
              <a:t>Examples:</a:t>
            </a:r>
            <a:endParaRPr lang="en-US" dirty="0"/>
          </a:p>
          <a:p>
            <a:pPr>
              <a:buFont typeface="Arial" panose="020B0604020202020204" pitchFamily="34" charset="0"/>
              <a:buChar char="•"/>
            </a:pPr>
            <a:r>
              <a:rPr lang="en-US" dirty="0">
                <a:latin typeface="Courier New" panose="02070309020205020404" pitchFamily="49" charset="0"/>
              </a:rPr>
              <a:t>Employee</a:t>
            </a:r>
            <a:endParaRPr lang="en-US" dirty="0"/>
          </a:p>
          <a:p>
            <a:pPr>
              <a:buFont typeface="Arial" panose="020B0604020202020204" pitchFamily="34" charset="0"/>
              <a:buChar char="•"/>
            </a:pPr>
            <a:r>
              <a:rPr lang="en-US" dirty="0">
                <a:latin typeface="Courier New" panose="02070309020205020404" pitchFamily="49" charset="0"/>
              </a:rPr>
              <a:t>Department</a:t>
            </a:r>
            <a:endParaRPr lang="en-US" dirty="0"/>
          </a:p>
          <a:p>
            <a:pPr>
              <a:buFont typeface="Arial" panose="020B0604020202020204" pitchFamily="34" charset="0"/>
              <a:buChar char="•"/>
            </a:pPr>
            <a:r>
              <a:rPr lang="en-US" dirty="0">
                <a:latin typeface="Courier New" panose="02070309020205020404" pitchFamily="49" charset="0"/>
              </a:rPr>
              <a:t>Student</a:t>
            </a:r>
          </a:p>
          <a:p>
            <a:pPr>
              <a:buFont typeface="Arial" panose="020B0604020202020204" pitchFamily="34" charset="0"/>
              <a:buChar char="•"/>
            </a:pPr>
            <a:endParaRPr lang="en-US" dirty="0"/>
          </a:p>
          <a:p>
            <a:pPr>
              <a:buNone/>
            </a:pPr>
            <a:r>
              <a:rPr lang="en-US" b="1" dirty="0"/>
              <a:t>Types of Entities:</a:t>
            </a:r>
          </a:p>
          <a:p>
            <a:pPr>
              <a:buNone/>
            </a:pPr>
            <a:endParaRPr lang="en-US" dirty="0"/>
          </a:p>
          <a:p>
            <a:pPr>
              <a:buFont typeface="+mj-lt"/>
              <a:buAutoNum type="arabicPeriod"/>
            </a:pPr>
            <a:r>
              <a:rPr lang="en-US" b="1" dirty="0"/>
              <a:t>Strong Entity</a:t>
            </a:r>
            <a:r>
              <a:rPr lang="en-US" dirty="0"/>
              <a:t> – Has a </a:t>
            </a:r>
            <a:r>
              <a:rPr lang="en-US" b="1" dirty="0"/>
              <a:t>primary key</a:t>
            </a:r>
            <a:r>
              <a:rPr lang="en-US" dirty="0"/>
              <a:t>. Example: </a:t>
            </a:r>
            <a:r>
              <a:rPr lang="en-US" dirty="0">
                <a:latin typeface="Courier New" panose="02070309020205020404" pitchFamily="49" charset="0"/>
              </a:rPr>
              <a:t>Employee</a:t>
            </a:r>
            <a:r>
              <a:rPr lang="en-US" dirty="0"/>
              <a:t> with </a:t>
            </a:r>
            <a:r>
              <a:rPr lang="en-US" dirty="0" err="1">
                <a:latin typeface="Courier New" panose="02070309020205020404" pitchFamily="49" charset="0"/>
              </a:rPr>
              <a:t>emp_id</a:t>
            </a:r>
            <a:r>
              <a:rPr lang="en-US" dirty="0"/>
              <a:t>.</a:t>
            </a:r>
          </a:p>
          <a:p>
            <a:pPr>
              <a:buFont typeface="+mj-lt"/>
              <a:buAutoNum type="arabicPeriod"/>
            </a:pPr>
            <a:r>
              <a:rPr lang="en-US" b="1" dirty="0"/>
              <a:t>Weak Entity</a:t>
            </a:r>
            <a:r>
              <a:rPr lang="en-US" dirty="0"/>
              <a:t> – Depends on another entity and has a </a:t>
            </a:r>
            <a:r>
              <a:rPr lang="en-US" b="1" dirty="0"/>
              <a:t>partial key</a:t>
            </a:r>
            <a:r>
              <a:rPr lang="en-US" dirty="0"/>
              <a:t>. Example: </a:t>
            </a:r>
            <a:r>
              <a:rPr lang="en-US" dirty="0">
                <a:latin typeface="Courier New" panose="02070309020205020404" pitchFamily="49" charset="0"/>
              </a:rPr>
              <a:t>Dependent</a:t>
            </a:r>
            <a:r>
              <a:rPr lang="en-US" dirty="0"/>
              <a:t> of an employee.</a:t>
            </a:r>
          </a:p>
        </p:txBody>
      </p:sp>
    </p:spTree>
    <p:extLst>
      <p:ext uri="{BB962C8B-B14F-4D97-AF65-F5344CB8AC3E}">
        <p14:creationId xmlns:p14="http://schemas.microsoft.com/office/powerpoint/2010/main" val="1012488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FFC62-DD10-56A3-DC3B-93CE8D185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A2E44-053D-E223-6DF5-AB6A4EA407D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pic>
        <p:nvPicPr>
          <p:cNvPr id="5" name="Picture 4">
            <a:extLst>
              <a:ext uri="{FF2B5EF4-FFF2-40B4-BE49-F238E27FC236}">
                <a16:creationId xmlns:a16="http://schemas.microsoft.com/office/drawing/2014/main" id="{184CA1EE-0342-ABD1-6931-2BFA770AAA9B}"/>
              </a:ext>
            </a:extLst>
          </p:cNvPr>
          <p:cNvPicPr>
            <a:picLocks noChangeAspect="1"/>
          </p:cNvPicPr>
          <p:nvPr/>
        </p:nvPicPr>
        <p:blipFill>
          <a:blip r:embed="rId2"/>
          <a:stretch>
            <a:fillRect/>
          </a:stretch>
        </p:blipFill>
        <p:spPr>
          <a:xfrm>
            <a:off x="884051" y="1278141"/>
            <a:ext cx="8397758" cy="4824536"/>
          </a:xfrm>
          <a:prstGeom prst="rect">
            <a:avLst/>
          </a:prstGeom>
        </p:spPr>
      </p:pic>
    </p:spTree>
    <p:extLst>
      <p:ext uri="{BB962C8B-B14F-4D97-AF65-F5344CB8AC3E}">
        <p14:creationId xmlns:p14="http://schemas.microsoft.com/office/powerpoint/2010/main" val="21274916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47B4F-B890-3F10-031A-A0313611C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51990-30FE-58DC-FB30-A6A69C0402F8}"/>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2817EA2C-8BAA-4758-7B8D-84A3698B8E1A}"/>
              </a:ext>
            </a:extLst>
          </p:cNvPr>
          <p:cNvSpPr txBox="1"/>
          <p:nvPr/>
        </p:nvSpPr>
        <p:spPr>
          <a:xfrm>
            <a:off x="1131757" y="884500"/>
            <a:ext cx="5343994" cy="646331"/>
          </a:xfrm>
          <a:prstGeom prst="rect">
            <a:avLst/>
          </a:prstGeom>
          <a:noFill/>
        </p:spPr>
        <p:txBody>
          <a:bodyPr wrap="square">
            <a:spAutoFit/>
          </a:bodyPr>
          <a:lstStyle/>
          <a:p>
            <a:pPr fontAlgn="base"/>
            <a:r>
              <a:rPr lang="en-US" b="1"/>
              <a:t>						Concepts of RDBMS</a:t>
            </a:r>
          </a:p>
          <a:p>
            <a:pPr>
              <a:buNone/>
            </a:pPr>
            <a:endParaRPr lang="en-US" dirty="0"/>
          </a:p>
        </p:txBody>
      </p:sp>
      <p:sp>
        <p:nvSpPr>
          <p:cNvPr id="6" name="TextBox 5">
            <a:extLst>
              <a:ext uri="{FF2B5EF4-FFF2-40B4-BE49-F238E27FC236}">
                <a16:creationId xmlns:a16="http://schemas.microsoft.com/office/drawing/2014/main" id="{02D7DF5D-A115-BB28-CB83-8360CAB55CCE}"/>
              </a:ext>
            </a:extLst>
          </p:cNvPr>
          <p:cNvSpPr txBox="1"/>
          <p:nvPr/>
        </p:nvSpPr>
        <p:spPr>
          <a:xfrm>
            <a:off x="1731362" y="2189282"/>
            <a:ext cx="7262735" cy="3139321"/>
          </a:xfrm>
          <a:prstGeom prst="rect">
            <a:avLst/>
          </a:prstGeom>
          <a:noFill/>
        </p:spPr>
        <p:txBody>
          <a:bodyPr wrap="square">
            <a:spAutoFit/>
          </a:bodyPr>
          <a:lstStyle/>
          <a:p>
            <a:pPr>
              <a:buNone/>
            </a:pPr>
            <a:r>
              <a:rPr lang="en-US" b="1" dirty="0"/>
              <a:t>Attributes</a:t>
            </a:r>
          </a:p>
          <a:p>
            <a:pPr>
              <a:buNone/>
            </a:pPr>
            <a:endParaRPr lang="en-US" b="1" dirty="0"/>
          </a:p>
          <a:p>
            <a:pPr>
              <a:buFont typeface="Arial" panose="020B0604020202020204" pitchFamily="34" charset="0"/>
              <a:buChar char="•"/>
            </a:pPr>
            <a:r>
              <a:rPr lang="en-US" b="1" dirty="0"/>
              <a:t>Attributes</a:t>
            </a:r>
            <a:r>
              <a:rPr lang="en-US" dirty="0"/>
              <a:t> are </a:t>
            </a:r>
            <a:r>
              <a:rPr lang="en-US" b="1" dirty="0"/>
              <a:t>properties of entities or relationships</a:t>
            </a:r>
            <a:r>
              <a:rPr lang="en-US" dirty="0"/>
              <a:t>.</a:t>
            </a:r>
          </a:p>
          <a:p>
            <a:pPr>
              <a:buFont typeface="Arial" panose="020B0604020202020204" pitchFamily="34" charset="0"/>
              <a:buChar char="•"/>
            </a:pPr>
            <a:r>
              <a:rPr lang="en-US" dirty="0"/>
              <a:t>Represented as </a:t>
            </a:r>
            <a:r>
              <a:rPr lang="en-US" b="1" dirty="0"/>
              <a:t>ellipses</a:t>
            </a:r>
            <a:r>
              <a:rPr lang="en-US" dirty="0"/>
              <a:t> connected to the entity.</a:t>
            </a:r>
          </a:p>
          <a:p>
            <a:pPr>
              <a:buNone/>
            </a:pPr>
            <a:r>
              <a:rPr lang="en-US" b="1" dirty="0"/>
              <a:t>Types of Attributes:</a:t>
            </a:r>
            <a:endParaRPr lang="en-US" dirty="0"/>
          </a:p>
          <a:p>
            <a:pPr>
              <a:buFont typeface="+mj-lt"/>
              <a:buAutoNum type="arabicPeriod"/>
            </a:pPr>
            <a:r>
              <a:rPr lang="en-US" b="1" dirty="0"/>
              <a:t>Simple</a:t>
            </a:r>
            <a:r>
              <a:rPr lang="en-US" dirty="0"/>
              <a:t> – Cannot be divided further (e.g., </a:t>
            </a:r>
            <a:r>
              <a:rPr lang="en-US" dirty="0" err="1">
                <a:latin typeface="Courier New" panose="02070309020205020404" pitchFamily="49" charset="0"/>
              </a:rPr>
              <a:t>first_name</a:t>
            </a:r>
            <a:r>
              <a:rPr lang="en-US" dirty="0"/>
              <a:t>).</a:t>
            </a:r>
          </a:p>
          <a:p>
            <a:pPr>
              <a:buFont typeface="+mj-lt"/>
              <a:buAutoNum type="arabicPeriod"/>
            </a:pPr>
            <a:r>
              <a:rPr lang="en-US" b="1" dirty="0"/>
              <a:t>Composite</a:t>
            </a:r>
            <a:r>
              <a:rPr lang="en-US" dirty="0"/>
              <a:t> – Can be divided into sub-parts (e.g., </a:t>
            </a:r>
            <a:r>
              <a:rPr lang="en-US" dirty="0" err="1">
                <a:latin typeface="Courier New" panose="02070309020205020404" pitchFamily="49" charset="0"/>
              </a:rPr>
              <a:t>full_name</a:t>
            </a:r>
            <a:r>
              <a:rPr lang="en-US" dirty="0"/>
              <a:t> → </a:t>
            </a:r>
            <a:r>
              <a:rPr lang="en-US" dirty="0" err="1">
                <a:latin typeface="Courier New" panose="02070309020205020404" pitchFamily="49" charset="0"/>
              </a:rPr>
              <a:t>first_name</a:t>
            </a:r>
            <a:r>
              <a:rPr lang="en-US" dirty="0">
                <a:latin typeface="Courier New" panose="02070309020205020404" pitchFamily="49" charset="0"/>
              </a:rPr>
              <a:t> + </a:t>
            </a:r>
            <a:r>
              <a:rPr lang="en-US" dirty="0" err="1">
                <a:latin typeface="Courier New" panose="02070309020205020404" pitchFamily="49" charset="0"/>
              </a:rPr>
              <a:t>last_name</a:t>
            </a:r>
            <a:r>
              <a:rPr lang="en-US" dirty="0"/>
              <a:t>).</a:t>
            </a:r>
          </a:p>
          <a:p>
            <a:pPr>
              <a:buFont typeface="+mj-lt"/>
              <a:buAutoNum type="arabicPeriod"/>
            </a:pPr>
            <a:r>
              <a:rPr lang="en-US" b="1" dirty="0"/>
              <a:t>Derived</a:t>
            </a:r>
            <a:r>
              <a:rPr lang="en-US" dirty="0"/>
              <a:t> – Calculated from other attributes (e.g., </a:t>
            </a:r>
            <a:r>
              <a:rPr lang="en-US" dirty="0">
                <a:latin typeface="Courier New" panose="02070309020205020404" pitchFamily="49" charset="0"/>
              </a:rPr>
              <a:t>age</a:t>
            </a:r>
            <a:r>
              <a:rPr lang="en-US" dirty="0"/>
              <a:t> from </a:t>
            </a:r>
            <a:r>
              <a:rPr lang="en-US" dirty="0" err="1">
                <a:latin typeface="Courier New" panose="02070309020205020404" pitchFamily="49" charset="0"/>
              </a:rPr>
              <a:t>date_of_birth</a:t>
            </a:r>
            <a:r>
              <a:rPr lang="en-US" dirty="0"/>
              <a:t>).</a:t>
            </a:r>
          </a:p>
          <a:p>
            <a:pPr>
              <a:buFont typeface="+mj-lt"/>
              <a:buAutoNum type="arabicPeriod"/>
            </a:pPr>
            <a:r>
              <a:rPr lang="en-US" b="1" dirty="0"/>
              <a:t>Key Attribute</a:t>
            </a:r>
            <a:r>
              <a:rPr lang="en-US" dirty="0"/>
              <a:t> – Uniquely identifies an entity (e.g., </a:t>
            </a:r>
            <a:r>
              <a:rPr lang="en-US" dirty="0" err="1">
                <a:latin typeface="Courier New" panose="02070309020205020404" pitchFamily="49" charset="0"/>
              </a:rPr>
              <a:t>emp_id</a:t>
            </a:r>
            <a:r>
              <a:rPr lang="en-US" dirty="0"/>
              <a:t>).</a:t>
            </a:r>
          </a:p>
        </p:txBody>
      </p:sp>
      <p:sp>
        <p:nvSpPr>
          <p:cNvPr id="8" name="TextBox 7">
            <a:extLst>
              <a:ext uri="{FF2B5EF4-FFF2-40B4-BE49-F238E27FC236}">
                <a16:creationId xmlns:a16="http://schemas.microsoft.com/office/drawing/2014/main" id="{D216E9FC-7A0F-606B-835B-6D81C3F9E825}"/>
              </a:ext>
            </a:extLst>
          </p:cNvPr>
          <p:cNvSpPr txBox="1"/>
          <p:nvPr/>
        </p:nvSpPr>
        <p:spPr>
          <a:xfrm>
            <a:off x="3440242" y="1494232"/>
            <a:ext cx="6100996" cy="369332"/>
          </a:xfrm>
          <a:prstGeom prst="rect">
            <a:avLst/>
          </a:prstGeom>
          <a:noFill/>
        </p:spPr>
        <p:txBody>
          <a:bodyPr wrap="square">
            <a:spAutoFit/>
          </a:bodyPr>
          <a:lstStyle/>
          <a:p>
            <a:pPr>
              <a:buNone/>
            </a:pPr>
            <a:r>
              <a:rPr lang="en-US" b="1" dirty="0"/>
              <a:t>Components of ER Model</a:t>
            </a:r>
          </a:p>
        </p:txBody>
      </p:sp>
    </p:spTree>
    <p:extLst>
      <p:ext uri="{BB962C8B-B14F-4D97-AF65-F5344CB8AC3E}">
        <p14:creationId xmlns:p14="http://schemas.microsoft.com/office/powerpoint/2010/main" val="2106132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F2F16-3680-326B-82C2-9FD555DD4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95FF3-1829-D5E4-D84B-2B8609783AFA}"/>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FC187C9F-8EF6-2DB2-259D-734E322D482C}"/>
              </a:ext>
            </a:extLst>
          </p:cNvPr>
          <p:cNvSpPr txBox="1"/>
          <p:nvPr/>
        </p:nvSpPr>
        <p:spPr>
          <a:xfrm>
            <a:off x="1131757" y="884500"/>
            <a:ext cx="5343994" cy="646331"/>
          </a:xfrm>
          <a:prstGeom prst="rect">
            <a:avLst/>
          </a:prstGeom>
          <a:noFill/>
        </p:spPr>
        <p:txBody>
          <a:bodyPr wrap="square">
            <a:spAutoFit/>
          </a:bodyPr>
          <a:lstStyle/>
          <a:p>
            <a:pPr fontAlgn="base"/>
            <a:r>
              <a:rPr lang="en-US" b="1"/>
              <a:t>						Concepts of RDBMS</a:t>
            </a:r>
          </a:p>
          <a:p>
            <a:pPr>
              <a:buNone/>
            </a:pPr>
            <a:endParaRPr lang="en-US" dirty="0"/>
          </a:p>
        </p:txBody>
      </p:sp>
      <p:sp>
        <p:nvSpPr>
          <p:cNvPr id="8" name="TextBox 7">
            <a:extLst>
              <a:ext uri="{FF2B5EF4-FFF2-40B4-BE49-F238E27FC236}">
                <a16:creationId xmlns:a16="http://schemas.microsoft.com/office/drawing/2014/main" id="{88D2287F-2F28-DFF9-1B1A-0AE9952798FD}"/>
              </a:ext>
            </a:extLst>
          </p:cNvPr>
          <p:cNvSpPr txBox="1"/>
          <p:nvPr/>
        </p:nvSpPr>
        <p:spPr>
          <a:xfrm>
            <a:off x="3440242" y="1494232"/>
            <a:ext cx="6100996" cy="369332"/>
          </a:xfrm>
          <a:prstGeom prst="rect">
            <a:avLst/>
          </a:prstGeom>
          <a:noFill/>
        </p:spPr>
        <p:txBody>
          <a:bodyPr wrap="square">
            <a:spAutoFit/>
          </a:bodyPr>
          <a:lstStyle/>
          <a:p>
            <a:pPr>
              <a:buNone/>
            </a:pPr>
            <a:r>
              <a:rPr lang="en-US" b="1" dirty="0"/>
              <a:t>Components of ER Model</a:t>
            </a:r>
          </a:p>
        </p:txBody>
      </p:sp>
      <p:sp>
        <p:nvSpPr>
          <p:cNvPr id="5" name="TextBox 4">
            <a:extLst>
              <a:ext uri="{FF2B5EF4-FFF2-40B4-BE49-F238E27FC236}">
                <a16:creationId xmlns:a16="http://schemas.microsoft.com/office/drawing/2014/main" id="{0AB253C3-838E-2E6A-4D00-63FED39F51FE}"/>
              </a:ext>
            </a:extLst>
          </p:cNvPr>
          <p:cNvSpPr txBox="1"/>
          <p:nvPr/>
        </p:nvSpPr>
        <p:spPr>
          <a:xfrm>
            <a:off x="1806314" y="2000948"/>
            <a:ext cx="6100996" cy="2308324"/>
          </a:xfrm>
          <a:prstGeom prst="rect">
            <a:avLst/>
          </a:prstGeom>
          <a:noFill/>
        </p:spPr>
        <p:txBody>
          <a:bodyPr wrap="square">
            <a:spAutoFit/>
          </a:bodyPr>
          <a:lstStyle/>
          <a:p>
            <a:pPr>
              <a:buNone/>
            </a:pPr>
            <a:r>
              <a:rPr lang="en-US" b="1" dirty="0"/>
              <a:t>Relationships</a:t>
            </a:r>
          </a:p>
          <a:p>
            <a:pPr>
              <a:buNone/>
            </a:pPr>
            <a:endParaRPr lang="en-US" b="1" dirty="0"/>
          </a:p>
          <a:p>
            <a:pPr>
              <a:buFont typeface="Arial" panose="020B0604020202020204" pitchFamily="34" charset="0"/>
              <a:buChar char="•"/>
            </a:pPr>
            <a:r>
              <a:rPr lang="en-US" dirty="0"/>
              <a:t>A </a:t>
            </a:r>
            <a:r>
              <a:rPr lang="en-US" b="1" dirty="0"/>
              <a:t>relationship</a:t>
            </a:r>
            <a:r>
              <a:rPr lang="en-US" dirty="0"/>
              <a:t> shows </a:t>
            </a:r>
            <a:r>
              <a:rPr lang="en-US" b="1" dirty="0"/>
              <a:t>how entities are related</a:t>
            </a:r>
            <a:r>
              <a:rPr lang="en-US" dirty="0"/>
              <a:t>.</a:t>
            </a:r>
          </a:p>
          <a:p>
            <a:pPr>
              <a:buFont typeface="Arial" panose="020B0604020202020204" pitchFamily="34" charset="0"/>
              <a:buChar char="•"/>
            </a:pPr>
            <a:r>
              <a:rPr lang="en-US" dirty="0"/>
              <a:t>Represented as a </a:t>
            </a:r>
            <a:r>
              <a:rPr lang="en-US" b="1" dirty="0"/>
              <a:t>diamond</a:t>
            </a:r>
            <a:r>
              <a:rPr lang="en-US" dirty="0"/>
              <a:t> in ER diagrams.</a:t>
            </a:r>
          </a:p>
          <a:p>
            <a:pPr>
              <a:buFont typeface="Arial" panose="020B0604020202020204" pitchFamily="34" charset="0"/>
              <a:buChar char="•"/>
            </a:pPr>
            <a:endParaRPr lang="en-US" dirty="0"/>
          </a:p>
          <a:p>
            <a:pPr>
              <a:buNone/>
            </a:pPr>
            <a:r>
              <a:rPr lang="en-US" b="1" dirty="0"/>
              <a:t>Examples:</a:t>
            </a:r>
            <a:endParaRPr lang="en-US" dirty="0"/>
          </a:p>
          <a:p>
            <a:pPr>
              <a:buFont typeface="Arial" panose="020B0604020202020204" pitchFamily="34" charset="0"/>
              <a:buChar char="•"/>
            </a:pPr>
            <a:r>
              <a:rPr lang="en-US" dirty="0">
                <a:latin typeface="Courier New" panose="02070309020205020404" pitchFamily="49" charset="0"/>
              </a:rPr>
              <a:t>Employee</a:t>
            </a:r>
            <a:r>
              <a:rPr lang="en-US" dirty="0"/>
              <a:t> </a:t>
            </a:r>
            <a:r>
              <a:rPr lang="en-US" b="1" dirty="0"/>
              <a:t>works in</a:t>
            </a:r>
            <a:r>
              <a:rPr lang="en-US" dirty="0"/>
              <a:t> </a:t>
            </a:r>
            <a:r>
              <a:rPr lang="en-US" dirty="0">
                <a:latin typeface="Courier New" panose="02070309020205020404" pitchFamily="49" charset="0"/>
              </a:rPr>
              <a:t>Department</a:t>
            </a:r>
            <a:endParaRPr lang="en-US" dirty="0"/>
          </a:p>
          <a:p>
            <a:pPr>
              <a:buFont typeface="Arial" panose="020B0604020202020204" pitchFamily="34" charset="0"/>
              <a:buChar char="•"/>
            </a:pPr>
            <a:r>
              <a:rPr lang="en-US" dirty="0">
                <a:latin typeface="Courier New" panose="02070309020205020404" pitchFamily="49" charset="0"/>
              </a:rPr>
              <a:t>Student</a:t>
            </a:r>
            <a:r>
              <a:rPr lang="en-US" dirty="0"/>
              <a:t> </a:t>
            </a:r>
            <a:r>
              <a:rPr lang="en-US" b="1" dirty="0"/>
              <a:t>enrolled in</a:t>
            </a:r>
            <a:r>
              <a:rPr lang="en-US" dirty="0"/>
              <a:t> </a:t>
            </a:r>
            <a:r>
              <a:rPr lang="en-US" dirty="0">
                <a:latin typeface="Courier New" panose="02070309020205020404" pitchFamily="49" charset="0"/>
              </a:rPr>
              <a:t>Course</a:t>
            </a:r>
            <a:endParaRPr lang="en-US" dirty="0"/>
          </a:p>
        </p:txBody>
      </p:sp>
    </p:spTree>
    <p:extLst>
      <p:ext uri="{BB962C8B-B14F-4D97-AF65-F5344CB8AC3E}">
        <p14:creationId xmlns:p14="http://schemas.microsoft.com/office/powerpoint/2010/main" val="39877233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AF6B5-BDFF-0200-F38D-EA6BBABD9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10D85-CBD3-5681-A834-97FD17F3DD1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8" name="TextBox 7">
            <a:extLst>
              <a:ext uri="{FF2B5EF4-FFF2-40B4-BE49-F238E27FC236}">
                <a16:creationId xmlns:a16="http://schemas.microsoft.com/office/drawing/2014/main" id="{53FA20BC-FEFC-302B-D6DC-E375DEA97BB2}"/>
              </a:ext>
            </a:extLst>
          </p:cNvPr>
          <p:cNvSpPr txBox="1"/>
          <p:nvPr/>
        </p:nvSpPr>
        <p:spPr>
          <a:xfrm>
            <a:off x="3755035" y="1389301"/>
            <a:ext cx="6100996" cy="369332"/>
          </a:xfrm>
          <a:prstGeom prst="rect">
            <a:avLst/>
          </a:prstGeom>
          <a:noFill/>
        </p:spPr>
        <p:txBody>
          <a:bodyPr wrap="square">
            <a:spAutoFit/>
          </a:bodyPr>
          <a:lstStyle/>
          <a:p>
            <a:pPr>
              <a:buNone/>
            </a:pPr>
            <a:r>
              <a:rPr lang="en-US" b="1" dirty="0"/>
              <a:t>Components of ER Model</a:t>
            </a:r>
          </a:p>
        </p:txBody>
      </p:sp>
      <p:sp>
        <p:nvSpPr>
          <p:cNvPr id="6" name="TextBox 5">
            <a:extLst>
              <a:ext uri="{FF2B5EF4-FFF2-40B4-BE49-F238E27FC236}">
                <a16:creationId xmlns:a16="http://schemas.microsoft.com/office/drawing/2014/main" id="{0FC1F524-7A82-7F5A-8548-1BE2D8BACC13}"/>
              </a:ext>
            </a:extLst>
          </p:cNvPr>
          <p:cNvSpPr txBox="1"/>
          <p:nvPr/>
        </p:nvSpPr>
        <p:spPr>
          <a:xfrm>
            <a:off x="1326628" y="2056686"/>
            <a:ext cx="7787391" cy="4524315"/>
          </a:xfrm>
          <a:prstGeom prst="rect">
            <a:avLst/>
          </a:prstGeom>
          <a:noFill/>
        </p:spPr>
        <p:txBody>
          <a:bodyPr wrap="square">
            <a:spAutoFit/>
          </a:bodyPr>
          <a:lstStyle/>
          <a:p>
            <a:pPr>
              <a:buNone/>
            </a:pPr>
            <a:r>
              <a:rPr lang="en-US" b="1" dirty="0"/>
              <a:t>Cardinality</a:t>
            </a:r>
          </a:p>
          <a:p>
            <a:pPr>
              <a:buNone/>
            </a:pPr>
            <a:endParaRPr lang="en-US" b="1" dirty="0"/>
          </a:p>
          <a:p>
            <a:pPr>
              <a:buFont typeface="Arial" panose="020B0604020202020204" pitchFamily="34" charset="0"/>
              <a:buChar char="•"/>
            </a:pPr>
            <a:r>
              <a:rPr lang="en-US" b="1" dirty="0"/>
              <a:t>Cardinality</a:t>
            </a:r>
            <a:r>
              <a:rPr lang="en-US" dirty="0"/>
              <a:t> defines the </a:t>
            </a:r>
            <a:r>
              <a:rPr lang="en-US" b="1" dirty="0"/>
              <a:t>number of instances of one entity that can be associated with instances of another entity</a:t>
            </a:r>
            <a:r>
              <a:rPr lang="en-US" dirty="0"/>
              <a:t>.</a:t>
            </a:r>
          </a:p>
          <a:p>
            <a:pPr>
              <a:buFont typeface="Arial" panose="020B0604020202020204" pitchFamily="34" charset="0"/>
              <a:buChar char="•"/>
            </a:pPr>
            <a:endParaRPr lang="en-US" dirty="0"/>
          </a:p>
          <a:p>
            <a:pPr>
              <a:buNone/>
            </a:pPr>
            <a:r>
              <a:rPr lang="en-US" b="1" dirty="0"/>
              <a:t>Types of Cardinality:</a:t>
            </a:r>
            <a:endParaRPr lang="en-US" dirty="0"/>
          </a:p>
          <a:p>
            <a:pPr>
              <a:buFont typeface="+mj-lt"/>
              <a:buAutoNum type="arabicPeriod"/>
            </a:pPr>
            <a:r>
              <a:rPr lang="en-US" b="1" dirty="0"/>
              <a:t>One-to-One (1:1)</a:t>
            </a:r>
            <a:r>
              <a:rPr lang="en-US" dirty="0"/>
              <a:t> – One entity instance relates to </a:t>
            </a:r>
            <a:r>
              <a:rPr lang="en-US" b="1" dirty="0"/>
              <a:t>exactly one</a:t>
            </a:r>
            <a:r>
              <a:rPr lang="en-US" dirty="0"/>
              <a:t> instance of another entity.</a:t>
            </a:r>
          </a:p>
          <a:p>
            <a:pPr marL="742950" lvl="1" indent="-285750">
              <a:buFont typeface="+mj-lt"/>
              <a:buAutoNum type="arabicPeriod"/>
            </a:pPr>
            <a:r>
              <a:rPr lang="en-US" dirty="0"/>
              <a:t>Example: Each </a:t>
            </a:r>
            <a:r>
              <a:rPr lang="en-US" dirty="0">
                <a:latin typeface="Courier New" panose="02070309020205020404" pitchFamily="49" charset="0"/>
              </a:rPr>
              <a:t>Employee</a:t>
            </a:r>
            <a:r>
              <a:rPr lang="en-US" dirty="0"/>
              <a:t> has </a:t>
            </a:r>
            <a:r>
              <a:rPr lang="en-US" b="1" dirty="0"/>
              <a:t>one</a:t>
            </a:r>
            <a:r>
              <a:rPr lang="en-US" dirty="0"/>
              <a:t> </a:t>
            </a:r>
            <a:r>
              <a:rPr lang="en-US" dirty="0">
                <a:latin typeface="Courier New" panose="02070309020205020404" pitchFamily="49" charset="0"/>
              </a:rPr>
              <a:t>Employee ID Card</a:t>
            </a:r>
            <a:r>
              <a:rPr lang="en-US" dirty="0"/>
              <a:t>.</a:t>
            </a:r>
          </a:p>
          <a:p>
            <a:pPr>
              <a:buFont typeface="+mj-lt"/>
              <a:buAutoNum type="arabicPeriod"/>
            </a:pPr>
            <a:r>
              <a:rPr lang="en-US" b="1" dirty="0"/>
              <a:t>One-to-Many (1:N)</a:t>
            </a:r>
            <a:r>
              <a:rPr lang="en-US" dirty="0"/>
              <a:t> – One entity instance relates to </a:t>
            </a:r>
            <a:r>
              <a:rPr lang="en-US" b="1" dirty="0"/>
              <a:t>many</a:t>
            </a:r>
            <a:r>
              <a:rPr lang="en-US" dirty="0"/>
              <a:t> instances of another entity.</a:t>
            </a:r>
          </a:p>
          <a:p>
            <a:pPr marL="742950" lvl="1" indent="-285750">
              <a:buFont typeface="+mj-lt"/>
              <a:buAutoNum type="arabicPeriod"/>
            </a:pPr>
            <a:r>
              <a:rPr lang="en-US" dirty="0"/>
              <a:t>Example: One </a:t>
            </a:r>
            <a:r>
              <a:rPr lang="en-US" dirty="0">
                <a:latin typeface="Courier New" panose="02070309020205020404" pitchFamily="49" charset="0"/>
              </a:rPr>
              <a:t>Department</a:t>
            </a:r>
            <a:r>
              <a:rPr lang="en-US" dirty="0"/>
              <a:t> has </a:t>
            </a:r>
            <a:r>
              <a:rPr lang="en-US" b="1" dirty="0"/>
              <a:t>many</a:t>
            </a:r>
            <a:r>
              <a:rPr lang="en-US" dirty="0"/>
              <a:t> </a:t>
            </a:r>
            <a:r>
              <a:rPr lang="en-US" dirty="0">
                <a:latin typeface="Courier New" panose="02070309020205020404" pitchFamily="49" charset="0"/>
              </a:rPr>
              <a:t>Employees</a:t>
            </a:r>
            <a:r>
              <a:rPr lang="en-US" dirty="0"/>
              <a:t>.</a:t>
            </a:r>
          </a:p>
          <a:p>
            <a:pPr>
              <a:buFont typeface="+mj-lt"/>
              <a:buAutoNum type="arabicPeriod"/>
            </a:pPr>
            <a:r>
              <a:rPr lang="en-US" b="1" dirty="0"/>
              <a:t>Many-to-Many (M:N)</a:t>
            </a:r>
            <a:r>
              <a:rPr lang="en-US" dirty="0"/>
              <a:t> – Many instances of one entity relate to </a:t>
            </a:r>
            <a:r>
              <a:rPr lang="en-US" b="1" dirty="0"/>
              <a:t>many</a:t>
            </a:r>
            <a:r>
              <a:rPr lang="en-US" dirty="0"/>
              <a:t> instances of another.</a:t>
            </a:r>
          </a:p>
          <a:p>
            <a:pPr marL="742950" lvl="1" indent="-285750">
              <a:buFont typeface="+mj-lt"/>
              <a:buAutoNum type="arabicPeriod"/>
            </a:pPr>
            <a:r>
              <a:rPr lang="en-US" dirty="0"/>
              <a:t>Example: </a:t>
            </a:r>
            <a:r>
              <a:rPr lang="en-US" dirty="0">
                <a:latin typeface="Courier New" panose="02070309020205020404" pitchFamily="49" charset="0"/>
              </a:rPr>
              <a:t>Student</a:t>
            </a:r>
            <a:r>
              <a:rPr lang="en-US" dirty="0"/>
              <a:t> enrolls in </a:t>
            </a:r>
            <a:r>
              <a:rPr lang="en-US" b="1" dirty="0"/>
              <a:t>many</a:t>
            </a:r>
            <a:r>
              <a:rPr lang="en-US" dirty="0"/>
              <a:t> </a:t>
            </a:r>
            <a:r>
              <a:rPr lang="en-US" dirty="0">
                <a:latin typeface="Courier New" panose="02070309020205020404" pitchFamily="49" charset="0"/>
              </a:rPr>
              <a:t>Courses</a:t>
            </a:r>
            <a:r>
              <a:rPr lang="en-US" dirty="0"/>
              <a:t> and a </a:t>
            </a:r>
            <a:r>
              <a:rPr lang="en-US" dirty="0">
                <a:latin typeface="Courier New" panose="02070309020205020404" pitchFamily="49" charset="0"/>
              </a:rPr>
              <a:t>Course</a:t>
            </a:r>
            <a:r>
              <a:rPr lang="en-US" dirty="0"/>
              <a:t> has </a:t>
            </a:r>
            <a:r>
              <a:rPr lang="en-US" b="1" dirty="0"/>
              <a:t>many</a:t>
            </a:r>
            <a:r>
              <a:rPr lang="en-US" dirty="0"/>
              <a:t> </a:t>
            </a:r>
            <a:r>
              <a:rPr lang="en-US" dirty="0">
                <a:latin typeface="Courier New" panose="02070309020205020404" pitchFamily="49" charset="0"/>
              </a:rPr>
              <a:t>Students</a:t>
            </a:r>
            <a:r>
              <a:rPr lang="en-US" dirty="0"/>
              <a:t>.</a:t>
            </a:r>
          </a:p>
        </p:txBody>
      </p:sp>
    </p:spTree>
    <p:extLst>
      <p:ext uri="{BB962C8B-B14F-4D97-AF65-F5344CB8AC3E}">
        <p14:creationId xmlns:p14="http://schemas.microsoft.com/office/powerpoint/2010/main" val="2367362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29ED1-1B95-89DD-AFC7-0D8B9222D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40E49-010E-70EB-5EAF-80DA50D8939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48CD3750-1266-3248-37CF-D6A4442BD531}"/>
              </a:ext>
            </a:extLst>
          </p:cNvPr>
          <p:cNvSpPr txBox="1"/>
          <p:nvPr/>
        </p:nvSpPr>
        <p:spPr>
          <a:xfrm>
            <a:off x="1131757" y="884500"/>
            <a:ext cx="5343994" cy="646331"/>
          </a:xfrm>
          <a:prstGeom prst="rect">
            <a:avLst/>
          </a:prstGeom>
          <a:noFill/>
        </p:spPr>
        <p:txBody>
          <a:bodyPr wrap="square">
            <a:spAutoFit/>
          </a:bodyPr>
          <a:lstStyle/>
          <a:p>
            <a:pPr fontAlgn="base"/>
            <a:r>
              <a:rPr lang="en-US" b="1"/>
              <a:t>						Concepts of RDBMS</a:t>
            </a:r>
          </a:p>
          <a:p>
            <a:pPr>
              <a:buNone/>
            </a:pPr>
            <a:endParaRPr lang="en-US" dirty="0"/>
          </a:p>
        </p:txBody>
      </p:sp>
      <p:sp>
        <p:nvSpPr>
          <p:cNvPr id="8" name="TextBox 7">
            <a:extLst>
              <a:ext uri="{FF2B5EF4-FFF2-40B4-BE49-F238E27FC236}">
                <a16:creationId xmlns:a16="http://schemas.microsoft.com/office/drawing/2014/main" id="{49CF62A8-C99F-0A0F-90C8-D504E5B4562A}"/>
              </a:ext>
            </a:extLst>
          </p:cNvPr>
          <p:cNvSpPr txBox="1"/>
          <p:nvPr/>
        </p:nvSpPr>
        <p:spPr>
          <a:xfrm>
            <a:off x="3440242" y="1494232"/>
            <a:ext cx="6100996" cy="369332"/>
          </a:xfrm>
          <a:prstGeom prst="rect">
            <a:avLst/>
          </a:prstGeom>
          <a:noFill/>
        </p:spPr>
        <p:txBody>
          <a:bodyPr wrap="square">
            <a:spAutoFit/>
          </a:bodyPr>
          <a:lstStyle/>
          <a:p>
            <a:pPr>
              <a:buNone/>
            </a:pPr>
            <a:r>
              <a:rPr lang="en-US" b="1" dirty="0"/>
              <a:t>Components of ER Model</a:t>
            </a:r>
          </a:p>
        </p:txBody>
      </p:sp>
      <p:pic>
        <p:nvPicPr>
          <p:cNvPr id="3" name="Picture 2">
            <a:extLst>
              <a:ext uri="{FF2B5EF4-FFF2-40B4-BE49-F238E27FC236}">
                <a16:creationId xmlns:a16="http://schemas.microsoft.com/office/drawing/2014/main" id="{8166C81D-E6B9-8AD6-2AA9-D66E54164E3D}"/>
              </a:ext>
            </a:extLst>
          </p:cNvPr>
          <p:cNvPicPr>
            <a:picLocks noChangeAspect="1"/>
          </p:cNvPicPr>
          <p:nvPr/>
        </p:nvPicPr>
        <p:blipFill>
          <a:blip r:embed="rId2"/>
          <a:stretch>
            <a:fillRect/>
          </a:stretch>
        </p:blipFill>
        <p:spPr>
          <a:xfrm>
            <a:off x="2263973" y="2243397"/>
            <a:ext cx="5830114" cy="4115374"/>
          </a:xfrm>
          <a:prstGeom prst="rect">
            <a:avLst/>
          </a:prstGeom>
        </p:spPr>
      </p:pic>
    </p:spTree>
    <p:extLst>
      <p:ext uri="{BB962C8B-B14F-4D97-AF65-F5344CB8AC3E}">
        <p14:creationId xmlns:p14="http://schemas.microsoft.com/office/powerpoint/2010/main" val="139578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4EA5A-148A-4F3C-3091-DCE9255BE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86E50-C0EA-B933-3AD3-B4AC5D3F782E}"/>
              </a:ext>
            </a:extLst>
          </p:cNvPr>
          <p:cNvSpPr>
            <a:spLocks noGrp="1"/>
          </p:cNvSpPr>
          <p:nvPr>
            <p:ph type="title"/>
          </p:nvPr>
        </p:nvSpPr>
        <p:spPr>
          <a:xfrm>
            <a:off x="647353" y="354767"/>
            <a:ext cx="8596668" cy="844446"/>
          </a:xfrm>
        </p:spPr>
        <p:txBody>
          <a:bodyPr/>
          <a:lstStyle/>
          <a:p>
            <a:pPr algn="ctr"/>
            <a:r>
              <a:rPr lang="en-IN" dirty="0"/>
              <a:t>		Introduction to RDBMS</a:t>
            </a:r>
          </a:p>
        </p:txBody>
      </p:sp>
      <p:sp>
        <p:nvSpPr>
          <p:cNvPr id="4" name="TextBox 3">
            <a:extLst>
              <a:ext uri="{FF2B5EF4-FFF2-40B4-BE49-F238E27FC236}">
                <a16:creationId xmlns:a16="http://schemas.microsoft.com/office/drawing/2014/main" id="{2778F28C-918A-AD0C-04CE-195EB9139F51}"/>
              </a:ext>
            </a:extLst>
          </p:cNvPr>
          <p:cNvSpPr txBox="1"/>
          <p:nvPr/>
        </p:nvSpPr>
        <p:spPr>
          <a:xfrm>
            <a:off x="1581462" y="1786863"/>
            <a:ext cx="9016584" cy="4801314"/>
          </a:xfrm>
          <a:prstGeom prst="rect">
            <a:avLst/>
          </a:prstGeom>
          <a:noFill/>
        </p:spPr>
        <p:txBody>
          <a:bodyPr wrap="square">
            <a:spAutoFit/>
          </a:bodyPr>
          <a:lstStyle/>
          <a:p>
            <a:pPr>
              <a:buNone/>
            </a:pPr>
            <a:r>
              <a:rPr lang="en-IN" b="1" dirty="0"/>
              <a:t>Standardization and Maturity (1990s–2000s)</a:t>
            </a:r>
          </a:p>
          <a:p>
            <a:pPr>
              <a:buNone/>
            </a:pPr>
            <a:endParaRPr lang="en-IN" b="1" dirty="0"/>
          </a:p>
          <a:p>
            <a:pPr>
              <a:buNone/>
            </a:pPr>
            <a:r>
              <a:rPr lang="en-IN" b="1" dirty="0"/>
              <a:t>✔ SQL Standards (ANSI/ISO)</a:t>
            </a:r>
          </a:p>
          <a:p>
            <a:pPr>
              <a:buFont typeface="Arial" panose="020B0604020202020204" pitchFamily="34" charset="0"/>
              <a:buChar char="•"/>
            </a:pPr>
            <a:r>
              <a:rPr lang="en-IN" dirty="0"/>
              <a:t>SQL-89</a:t>
            </a:r>
          </a:p>
          <a:p>
            <a:pPr>
              <a:buFont typeface="Arial" panose="020B0604020202020204" pitchFamily="34" charset="0"/>
              <a:buChar char="•"/>
            </a:pPr>
            <a:r>
              <a:rPr lang="en-IN" dirty="0"/>
              <a:t>SQL-92</a:t>
            </a:r>
          </a:p>
          <a:p>
            <a:pPr>
              <a:buFont typeface="Arial" panose="020B0604020202020204" pitchFamily="34" charset="0"/>
              <a:buChar char="•"/>
            </a:pPr>
            <a:r>
              <a:rPr lang="en-IN" dirty="0"/>
              <a:t>SQL-99</a:t>
            </a:r>
          </a:p>
          <a:p>
            <a:pPr>
              <a:buFont typeface="Arial" panose="020B0604020202020204" pitchFamily="34" charset="0"/>
              <a:buChar char="•"/>
            </a:pPr>
            <a:r>
              <a:rPr lang="en-IN" dirty="0"/>
              <a:t>SQL:2003 and beyond</a:t>
            </a:r>
          </a:p>
          <a:p>
            <a:pPr>
              <a:buFont typeface="Arial" panose="020B0604020202020204" pitchFamily="34" charset="0"/>
              <a:buChar char="•"/>
            </a:pPr>
            <a:endParaRPr lang="en-IN" dirty="0"/>
          </a:p>
          <a:p>
            <a:pPr>
              <a:buNone/>
            </a:pPr>
            <a:r>
              <a:rPr lang="en-IN" b="1" dirty="0"/>
              <a:t>Key Enhancements</a:t>
            </a:r>
          </a:p>
          <a:p>
            <a:pPr>
              <a:buFont typeface="Arial" panose="020B0604020202020204" pitchFamily="34" charset="0"/>
              <a:buChar char="•"/>
            </a:pPr>
            <a:r>
              <a:rPr lang="en-IN" dirty="0"/>
              <a:t>Triggers</a:t>
            </a:r>
          </a:p>
          <a:p>
            <a:pPr>
              <a:buFont typeface="Arial" panose="020B0604020202020204" pitchFamily="34" charset="0"/>
              <a:buChar char="•"/>
            </a:pPr>
            <a:r>
              <a:rPr lang="en-IN" dirty="0"/>
              <a:t>Stored procedures</a:t>
            </a:r>
          </a:p>
          <a:p>
            <a:pPr>
              <a:buFont typeface="Arial" panose="020B0604020202020204" pitchFamily="34" charset="0"/>
              <a:buChar char="•"/>
            </a:pPr>
            <a:r>
              <a:rPr lang="en-IN" dirty="0"/>
              <a:t>Views</a:t>
            </a:r>
          </a:p>
          <a:p>
            <a:pPr>
              <a:buFont typeface="Arial" panose="020B0604020202020204" pitchFamily="34" charset="0"/>
              <a:buChar char="•"/>
            </a:pPr>
            <a:r>
              <a:rPr lang="en-IN" dirty="0"/>
              <a:t>Transactions (ACID)</a:t>
            </a:r>
          </a:p>
          <a:p>
            <a:pPr>
              <a:buFont typeface="Arial" panose="020B0604020202020204" pitchFamily="34" charset="0"/>
              <a:buChar char="•"/>
            </a:pPr>
            <a:r>
              <a:rPr lang="en-IN" dirty="0"/>
              <a:t>JDBC/ODBC connectivity</a:t>
            </a:r>
          </a:p>
          <a:p>
            <a:pPr>
              <a:buFont typeface="Arial" panose="020B0604020202020204" pitchFamily="34" charset="0"/>
              <a:buChar char="•"/>
            </a:pPr>
            <a:endParaRPr lang="en-IN" dirty="0"/>
          </a:p>
          <a:p>
            <a:pPr>
              <a:buNone/>
            </a:pPr>
            <a:r>
              <a:rPr lang="en-IN" b="1" dirty="0"/>
              <a:t>Adoption Across Industries</a:t>
            </a:r>
          </a:p>
          <a:p>
            <a:pPr>
              <a:buNone/>
            </a:pPr>
            <a:r>
              <a:rPr lang="en-IN" dirty="0"/>
              <a:t>Used in banking, telecom, ERP systems, e-commerce, government.</a:t>
            </a:r>
          </a:p>
        </p:txBody>
      </p:sp>
      <p:sp>
        <p:nvSpPr>
          <p:cNvPr id="5" name="TextBox 4">
            <a:extLst>
              <a:ext uri="{FF2B5EF4-FFF2-40B4-BE49-F238E27FC236}">
                <a16:creationId xmlns:a16="http://schemas.microsoft.com/office/drawing/2014/main" id="{28535BCB-0E5E-98C3-9AF5-FD02C31FDA34}"/>
              </a:ext>
            </a:extLst>
          </p:cNvPr>
          <p:cNvSpPr txBox="1"/>
          <p:nvPr/>
        </p:nvSpPr>
        <p:spPr>
          <a:xfrm>
            <a:off x="1656413" y="1149459"/>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3100634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3578-2C63-2558-51AA-26F4EC9F3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49A60-B4E8-2CF2-2A1C-A0D00582B06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E05ED2AE-D2A5-E8DC-8412-189D7D680BCB}"/>
              </a:ext>
            </a:extLst>
          </p:cNvPr>
          <p:cNvSpPr txBox="1"/>
          <p:nvPr/>
        </p:nvSpPr>
        <p:spPr>
          <a:xfrm>
            <a:off x="1131757" y="884500"/>
            <a:ext cx="5343994" cy="646331"/>
          </a:xfrm>
          <a:prstGeom prst="rect">
            <a:avLst/>
          </a:prstGeom>
          <a:noFill/>
        </p:spPr>
        <p:txBody>
          <a:bodyPr wrap="square">
            <a:spAutoFit/>
          </a:bodyPr>
          <a:lstStyle/>
          <a:p>
            <a:pPr fontAlgn="base"/>
            <a:r>
              <a:rPr lang="en-US" b="1"/>
              <a:t>						Concepts of RDBMS</a:t>
            </a:r>
          </a:p>
          <a:p>
            <a:pPr>
              <a:buNone/>
            </a:pPr>
            <a:endParaRPr lang="en-US" dirty="0"/>
          </a:p>
        </p:txBody>
      </p:sp>
      <p:sp>
        <p:nvSpPr>
          <p:cNvPr id="8" name="TextBox 7">
            <a:extLst>
              <a:ext uri="{FF2B5EF4-FFF2-40B4-BE49-F238E27FC236}">
                <a16:creationId xmlns:a16="http://schemas.microsoft.com/office/drawing/2014/main" id="{CF6C364C-AEC4-F89E-1773-935ED039168C}"/>
              </a:ext>
            </a:extLst>
          </p:cNvPr>
          <p:cNvSpPr txBox="1"/>
          <p:nvPr/>
        </p:nvSpPr>
        <p:spPr>
          <a:xfrm>
            <a:off x="3440242" y="1494232"/>
            <a:ext cx="6100996" cy="369332"/>
          </a:xfrm>
          <a:prstGeom prst="rect">
            <a:avLst/>
          </a:prstGeom>
          <a:noFill/>
        </p:spPr>
        <p:txBody>
          <a:bodyPr wrap="square">
            <a:spAutoFit/>
          </a:bodyPr>
          <a:lstStyle/>
          <a:p>
            <a:pPr>
              <a:buNone/>
            </a:pPr>
            <a:r>
              <a:rPr lang="en-US" b="1" dirty="0"/>
              <a:t>Components of ER Model</a:t>
            </a:r>
          </a:p>
        </p:txBody>
      </p:sp>
      <p:pic>
        <p:nvPicPr>
          <p:cNvPr id="5" name="Picture 4">
            <a:extLst>
              <a:ext uri="{FF2B5EF4-FFF2-40B4-BE49-F238E27FC236}">
                <a16:creationId xmlns:a16="http://schemas.microsoft.com/office/drawing/2014/main" id="{E113B004-0B6A-02E0-C17D-015B6BF1E3AC}"/>
              </a:ext>
            </a:extLst>
          </p:cNvPr>
          <p:cNvPicPr>
            <a:picLocks noChangeAspect="1"/>
          </p:cNvPicPr>
          <p:nvPr/>
        </p:nvPicPr>
        <p:blipFill>
          <a:blip r:embed="rId2"/>
          <a:stretch>
            <a:fillRect/>
          </a:stretch>
        </p:blipFill>
        <p:spPr>
          <a:xfrm>
            <a:off x="1877447" y="2225464"/>
            <a:ext cx="5925377" cy="3448531"/>
          </a:xfrm>
          <a:prstGeom prst="rect">
            <a:avLst/>
          </a:prstGeom>
        </p:spPr>
      </p:pic>
    </p:spTree>
    <p:extLst>
      <p:ext uri="{BB962C8B-B14F-4D97-AF65-F5344CB8AC3E}">
        <p14:creationId xmlns:p14="http://schemas.microsoft.com/office/powerpoint/2010/main" val="361330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751B2-880A-8C70-01FA-7D00787F7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B85AA-54BF-DA9B-07B6-8B10B0A52EE5}"/>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8" name="TextBox 7">
            <a:extLst>
              <a:ext uri="{FF2B5EF4-FFF2-40B4-BE49-F238E27FC236}">
                <a16:creationId xmlns:a16="http://schemas.microsoft.com/office/drawing/2014/main" id="{D0AFD879-707A-8290-0568-6FA6BDAD993B}"/>
              </a:ext>
            </a:extLst>
          </p:cNvPr>
          <p:cNvSpPr txBox="1"/>
          <p:nvPr/>
        </p:nvSpPr>
        <p:spPr>
          <a:xfrm>
            <a:off x="3889947" y="1449261"/>
            <a:ext cx="6100996" cy="369332"/>
          </a:xfrm>
          <a:prstGeom prst="rect">
            <a:avLst/>
          </a:prstGeom>
          <a:noFill/>
        </p:spPr>
        <p:txBody>
          <a:bodyPr wrap="square">
            <a:spAutoFit/>
          </a:bodyPr>
          <a:lstStyle/>
          <a:p>
            <a:pPr>
              <a:buNone/>
            </a:pPr>
            <a:r>
              <a:rPr lang="en-US" b="1" dirty="0"/>
              <a:t>Components of ER Model</a:t>
            </a:r>
          </a:p>
        </p:txBody>
      </p:sp>
      <p:pic>
        <p:nvPicPr>
          <p:cNvPr id="3" name="Picture 2">
            <a:extLst>
              <a:ext uri="{FF2B5EF4-FFF2-40B4-BE49-F238E27FC236}">
                <a16:creationId xmlns:a16="http://schemas.microsoft.com/office/drawing/2014/main" id="{952AAE45-8047-7FFF-E80D-9F9F50B2D3EA}"/>
              </a:ext>
            </a:extLst>
          </p:cNvPr>
          <p:cNvPicPr>
            <a:picLocks noChangeAspect="1"/>
          </p:cNvPicPr>
          <p:nvPr/>
        </p:nvPicPr>
        <p:blipFill>
          <a:blip r:embed="rId2"/>
          <a:stretch>
            <a:fillRect/>
          </a:stretch>
        </p:blipFill>
        <p:spPr>
          <a:xfrm>
            <a:off x="1989945" y="2273942"/>
            <a:ext cx="6944191" cy="3839111"/>
          </a:xfrm>
          <a:prstGeom prst="rect">
            <a:avLst/>
          </a:prstGeom>
        </p:spPr>
      </p:pic>
    </p:spTree>
    <p:extLst>
      <p:ext uri="{BB962C8B-B14F-4D97-AF65-F5344CB8AC3E}">
        <p14:creationId xmlns:p14="http://schemas.microsoft.com/office/powerpoint/2010/main" val="4215239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3FD86-EA56-E465-EB01-C472FD19B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EE53C-B382-63B0-6E02-6EDC50DACAF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8" name="TextBox 7">
            <a:extLst>
              <a:ext uri="{FF2B5EF4-FFF2-40B4-BE49-F238E27FC236}">
                <a16:creationId xmlns:a16="http://schemas.microsoft.com/office/drawing/2014/main" id="{5400FDDE-6E22-2DC1-7982-7F6A8F8C703E}"/>
              </a:ext>
            </a:extLst>
          </p:cNvPr>
          <p:cNvSpPr txBox="1"/>
          <p:nvPr/>
        </p:nvSpPr>
        <p:spPr>
          <a:xfrm>
            <a:off x="3545173" y="1239399"/>
            <a:ext cx="6100996" cy="369332"/>
          </a:xfrm>
          <a:prstGeom prst="rect">
            <a:avLst/>
          </a:prstGeom>
          <a:noFill/>
        </p:spPr>
        <p:txBody>
          <a:bodyPr wrap="square">
            <a:spAutoFit/>
          </a:bodyPr>
          <a:lstStyle/>
          <a:p>
            <a:pPr>
              <a:buNone/>
            </a:pPr>
            <a:r>
              <a:rPr lang="en-US" b="1" dirty="0"/>
              <a:t>Components of ER Model</a:t>
            </a:r>
          </a:p>
        </p:txBody>
      </p:sp>
      <p:pic>
        <p:nvPicPr>
          <p:cNvPr id="5" name="Picture 4">
            <a:extLst>
              <a:ext uri="{FF2B5EF4-FFF2-40B4-BE49-F238E27FC236}">
                <a16:creationId xmlns:a16="http://schemas.microsoft.com/office/drawing/2014/main" id="{305B7F00-733D-4B84-B19B-61F187703B0F}"/>
              </a:ext>
            </a:extLst>
          </p:cNvPr>
          <p:cNvPicPr>
            <a:picLocks noChangeAspect="1"/>
          </p:cNvPicPr>
          <p:nvPr/>
        </p:nvPicPr>
        <p:blipFill>
          <a:blip r:embed="rId2"/>
          <a:stretch>
            <a:fillRect/>
          </a:stretch>
        </p:blipFill>
        <p:spPr>
          <a:xfrm>
            <a:off x="2088154" y="2251245"/>
            <a:ext cx="5687219" cy="3524742"/>
          </a:xfrm>
          <a:prstGeom prst="rect">
            <a:avLst/>
          </a:prstGeom>
        </p:spPr>
      </p:pic>
    </p:spTree>
    <p:extLst>
      <p:ext uri="{BB962C8B-B14F-4D97-AF65-F5344CB8AC3E}">
        <p14:creationId xmlns:p14="http://schemas.microsoft.com/office/powerpoint/2010/main" val="39700596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5E339-89AB-A7F6-892B-80A1F07E4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D0D62-571E-5842-A0B0-4AC736A1DB24}"/>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EE2B63EE-5750-07EC-5E9C-67DA4BD58FBC}"/>
              </a:ext>
            </a:extLst>
          </p:cNvPr>
          <p:cNvSpPr txBox="1"/>
          <p:nvPr/>
        </p:nvSpPr>
        <p:spPr>
          <a:xfrm>
            <a:off x="1131757" y="884500"/>
            <a:ext cx="5343994" cy="646331"/>
          </a:xfrm>
          <a:prstGeom prst="rect">
            <a:avLst/>
          </a:prstGeom>
          <a:noFill/>
        </p:spPr>
        <p:txBody>
          <a:bodyPr wrap="square">
            <a:spAutoFit/>
          </a:bodyPr>
          <a:lstStyle/>
          <a:p>
            <a:pPr fontAlgn="base"/>
            <a:r>
              <a:rPr lang="en-US" b="1"/>
              <a:t>						Concepts of RDBMS</a:t>
            </a:r>
          </a:p>
          <a:p>
            <a:pPr>
              <a:buNone/>
            </a:pPr>
            <a:endParaRPr lang="en-US" dirty="0"/>
          </a:p>
        </p:txBody>
      </p:sp>
      <p:sp>
        <p:nvSpPr>
          <p:cNvPr id="8" name="TextBox 7">
            <a:extLst>
              <a:ext uri="{FF2B5EF4-FFF2-40B4-BE49-F238E27FC236}">
                <a16:creationId xmlns:a16="http://schemas.microsoft.com/office/drawing/2014/main" id="{D66E25A1-FB6D-46F9-EFEA-E2E9A4780D7B}"/>
              </a:ext>
            </a:extLst>
          </p:cNvPr>
          <p:cNvSpPr txBox="1"/>
          <p:nvPr/>
        </p:nvSpPr>
        <p:spPr>
          <a:xfrm>
            <a:off x="3440242" y="1494232"/>
            <a:ext cx="6100996" cy="369332"/>
          </a:xfrm>
          <a:prstGeom prst="rect">
            <a:avLst/>
          </a:prstGeom>
          <a:noFill/>
        </p:spPr>
        <p:txBody>
          <a:bodyPr wrap="square">
            <a:spAutoFit/>
          </a:bodyPr>
          <a:lstStyle/>
          <a:p>
            <a:pPr>
              <a:buNone/>
            </a:pPr>
            <a:r>
              <a:rPr lang="en-US" b="1" dirty="0"/>
              <a:t>Components of ER Model</a:t>
            </a:r>
          </a:p>
        </p:txBody>
      </p:sp>
      <p:sp>
        <p:nvSpPr>
          <p:cNvPr id="5" name="TextBox 4">
            <a:extLst>
              <a:ext uri="{FF2B5EF4-FFF2-40B4-BE49-F238E27FC236}">
                <a16:creationId xmlns:a16="http://schemas.microsoft.com/office/drawing/2014/main" id="{B7D8BE44-4B61-4CA1-00EE-48BA280612B1}"/>
              </a:ext>
            </a:extLst>
          </p:cNvPr>
          <p:cNvSpPr txBox="1"/>
          <p:nvPr/>
        </p:nvSpPr>
        <p:spPr>
          <a:xfrm>
            <a:off x="801972" y="2111383"/>
            <a:ext cx="8117175" cy="4247317"/>
          </a:xfrm>
          <a:prstGeom prst="rect">
            <a:avLst/>
          </a:prstGeom>
          <a:noFill/>
        </p:spPr>
        <p:txBody>
          <a:bodyPr wrap="square">
            <a:spAutoFit/>
          </a:bodyPr>
          <a:lstStyle/>
          <a:p>
            <a:pPr>
              <a:buNone/>
            </a:pPr>
            <a:r>
              <a:rPr lang="en-IN" b="1" dirty="0"/>
              <a:t>University Database</a:t>
            </a:r>
          </a:p>
          <a:p>
            <a:pPr>
              <a:buNone/>
            </a:pPr>
            <a:endParaRPr lang="en-IN" b="1" dirty="0"/>
          </a:p>
          <a:p>
            <a:pPr>
              <a:buNone/>
            </a:pPr>
            <a:r>
              <a:rPr lang="en-IN" b="1" dirty="0"/>
              <a:t>Entities:</a:t>
            </a:r>
            <a:r>
              <a:rPr lang="en-IN" dirty="0"/>
              <a:t> Student, Course, Department, </a:t>
            </a:r>
            <a:r>
              <a:rPr lang="en-IN" dirty="0" err="1"/>
              <a:t>Enrollment</a:t>
            </a:r>
            <a:br>
              <a:rPr lang="en-IN" dirty="0"/>
            </a:br>
            <a:r>
              <a:rPr lang="en-IN" b="1" dirty="0"/>
              <a:t>Relationships:</a:t>
            </a:r>
            <a:endParaRPr lang="en-IN" dirty="0"/>
          </a:p>
          <a:p>
            <a:pPr>
              <a:buFont typeface="Arial" panose="020B0604020202020204" pitchFamily="34" charset="0"/>
              <a:buChar char="•"/>
            </a:pPr>
            <a:r>
              <a:rPr lang="en-IN" dirty="0">
                <a:latin typeface="Courier New" panose="02070309020205020404" pitchFamily="49" charset="0"/>
              </a:rPr>
              <a:t>Student</a:t>
            </a:r>
            <a:r>
              <a:rPr lang="en-IN" dirty="0"/>
              <a:t> </a:t>
            </a:r>
            <a:r>
              <a:rPr lang="en-IN" b="1" dirty="0" err="1"/>
              <a:t>enrolls_in</a:t>
            </a:r>
            <a:r>
              <a:rPr lang="en-IN" dirty="0"/>
              <a:t> </a:t>
            </a:r>
            <a:r>
              <a:rPr lang="en-IN" dirty="0">
                <a:latin typeface="Courier New" panose="02070309020205020404" pitchFamily="49" charset="0"/>
              </a:rPr>
              <a:t>Course</a:t>
            </a:r>
            <a:r>
              <a:rPr lang="en-IN" dirty="0"/>
              <a:t> (M:N)</a:t>
            </a:r>
          </a:p>
          <a:p>
            <a:pPr>
              <a:buFont typeface="Arial" panose="020B0604020202020204" pitchFamily="34" charset="0"/>
              <a:buChar char="•"/>
            </a:pPr>
            <a:r>
              <a:rPr lang="en-IN" dirty="0">
                <a:latin typeface="Courier New" panose="02070309020205020404" pitchFamily="49" charset="0"/>
              </a:rPr>
              <a:t>Department</a:t>
            </a:r>
            <a:r>
              <a:rPr lang="en-IN" dirty="0"/>
              <a:t> </a:t>
            </a:r>
            <a:r>
              <a:rPr lang="en-IN" b="1" dirty="0"/>
              <a:t>offers</a:t>
            </a:r>
            <a:r>
              <a:rPr lang="en-IN" dirty="0"/>
              <a:t> </a:t>
            </a:r>
            <a:r>
              <a:rPr lang="en-IN" dirty="0">
                <a:latin typeface="Courier New" panose="02070309020205020404" pitchFamily="49" charset="0"/>
              </a:rPr>
              <a:t>Course</a:t>
            </a:r>
            <a:r>
              <a:rPr lang="en-IN" dirty="0"/>
              <a:t> (1:N)</a:t>
            </a:r>
          </a:p>
          <a:p>
            <a:pPr>
              <a:buNone/>
            </a:pPr>
            <a:r>
              <a:rPr lang="en-IN" b="1" dirty="0"/>
              <a:t>Attributes:</a:t>
            </a:r>
            <a:endParaRPr lang="en-IN" dirty="0"/>
          </a:p>
          <a:p>
            <a:pPr>
              <a:buFont typeface="Arial" panose="020B0604020202020204" pitchFamily="34" charset="0"/>
              <a:buChar char="•"/>
            </a:pPr>
            <a:r>
              <a:rPr lang="en-IN" dirty="0"/>
              <a:t>Student: </a:t>
            </a:r>
            <a:r>
              <a:rPr lang="en-IN" dirty="0" err="1"/>
              <a:t>student_id</a:t>
            </a:r>
            <a:r>
              <a:rPr lang="en-IN" dirty="0"/>
              <a:t> (PK), name, dob, email</a:t>
            </a:r>
          </a:p>
          <a:p>
            <a:pPr>
              <a:buFont typeface="Arial" panose="020B0604020202020204" pitchFamily="34" charset="0"/>
              <a:buChar char="•"/>
            </a:pPr>
            <a:r>
              <a:rPr lang="en-IN" dirty="0"/>
              <a:t>Course: </a:t>
            </a:r>
            <a:r>
              <a:rPr lang="en-IN" dirty="0" err="1"/>
              <a:t>course_id</a:t>
            </a:r>
            <a:r>
              <a:rPr lang="en-IN" dirty="0"/>
              <a:t> (PK), </a:t>
            </a:r>
            <a:r>
              <a:rPr lang="en-IN" dirty="0" err="1"/>
              <a:t>course_name</a:t>
            </a:r>
            <a:r>
              <a:rPr lang="en-IN" dirty="0"/>
              <a:t>, credits</a:t>
            </a:r>
          </a:p>
          <a:p>
            <a:pPr>
              <a:buFont typeface="Arial" panose="020B0604020202020204" pitchFamily="34" charset="0"/>
              <a:buChar char="•"/>
            </a:pPr>
            <a:r>
              <a:rPr lang="en-IN" dirty="0"/>
              <a:t>Department: </a:t>
            </a:r>
            <a:r>
              <a:rPr lang="en-IN" dirty="0" err="1"/>
              <a:t>dept_id</a:t>
            </a:r>
            <a:r>
              <a:rPr lang="en-IN" dirty="0"/>
              <a:t> (PK), </a:t>
            </a:r>
            <a:r>
              <a:rPr lang="en-IN" dirty="0" err="1"/>
              <a:t>dept_name</a:t>
            </a:r>
            <a:r>
              <a:rPr lang="en-IN" dirty="0"/>
              <a:t>, location</a:t>
            </a:r>
          </a:p>
          <a:p>
            <a:pPr>
              <a:buFont typeface="Arial" panose="020B0604020202020204" pitchFamily="34" charset="0"/>
              <a:buChar char="•"/>
            </a:pPr>
            <a:r>
              <a:rPr lang="en-IN" dirty="0" err="1"/>
              <a:t>Enrollment</a:t>
            </a:r>
            <a:r>
              <a:rPr lang="en-IN" dirty="0"/>
              <a:t>: </a:t>
            </a:r>
            <a:r>
              <a:rPr lang="en-IN" dirty="0" err="1"/>
              <a:t>student_id</a:t>
            </a:r>
            <a:r>
              <a:rPr lang="en-IN" dirty="0"/>
              <a:t> (FK), </a:t>
            </a:r>
            <a:r>
              <a:rPr lang="en-IN" dirty="0" err="1"/>
              <a:t>course_id</a:t>
            </a:r>
            <a:r>
              <a:rPr lang="en-IN" dirty="0"/>
              <a:t> (FK), </a:t>
            </a:r>
            <a:r>
              <a:rPr lang="en-IN" dirty="0" err="1"/>
              <a:t>enrollment_date</a:t>
            </a:r>
            <a:endParaRPr lang="en-IN" dirty="0"/>
          </a:p>
          <a:p>
            <a:pPr>
              <a:buNone/>
            </a:pPr>
            <a:r>
              <a:rPr lang="en-IN" b="1" dirty="0"/>
              <a:t>Diagram Concept:</a:t>
            </a:r>
            <a:endParaRPr lang="en-IN" dirty="0"/>
          </a:p>
          <a:p>
            <a:pPr rtl="0">
              <a:buNone/>
            </a:pPr>
            <a:r>
              <a:rPr lang="en-IN" dirty="0">
                <a:latin typeface="Courier New" panose="02070309020205020404" pitchFamily="49" charset="0"/>
              </a:rPr>
              <a:t>[Department] 1 --- N [Course] M --- N [Student]</a:t>
            </a:r>
          </a:p>
          <a:p>
            <a:pPr rtl="0">
              <a:buNone/>
            </a:pPr>
            <a:r>
              <a:rPr lang="en-IN" dirty="0">
                <a:latin typeface="Courier New" panose="02070309020205020404" pitchFamily="49" charset="0"/>
              </a:rPr>
              <a:t>       |                         |</a:t>
            </a:r>
          </a:p>
          <a:p>
            <a:pPr rtl="0">
              <a:buNone/>
            </a:pPr>
            <a:r>
              <a:rPr lang="en-IN" dirty="0">
                <a:latin typeface="Courier New" panose="02070309020205020404" pitchFamily="49" charset="0"/>
              </a:rPr>
              <a:t>   </a:t>
            </a:r>
            <a:r>
              <a:rPr lang="en-IN" dirty="0" err="1">
                <a:latin typeface="Courier New" panose="02070309020205020404" pitchFamily="49" charset="0"/>
              </a:rPr>
              <a:t>dept_id</a:t>
            </a:r>
            <a:r>
              <a:rPr lang="en-IN" dirty="0">
                <a:latin typeface="Courier New" panose="02070309020205020404" pitchFamily="49" charset="0"/>
              </a:rPr>
              <a:t> (PK)               </a:t>
            </a:r>
            <a:r>
              <a:rPr lang="en-IN" dirty="0" err="1">
                <a:latin typeface="Courier New" panose="02070309020205020404" pitchFamily="49" charset="0"/>
              </a:rPr>
              <a:t>course_id</a:t>
            </a:r>
            <a:r>
              <a:rPr lang="en-IN" dirty="0">
                <a:latin typeface="Courier New" panose="02070309020205020404" pitchFamily="49" charset="0"/>
              </a:rPr>
              <a:t> (PK)</a:t>
            </a:r>
          </a:p>
        </p:txBody>
      </p:sp>
    </p:spTree>
    <p:extLst>
      <p:ext uri="{BB962C8B-B14F-4D97-AF65-F5344CB8AC3E}">
        <p14:creationId xmlns:p14="http://schemas.microsoft.com/office/powerpoint/2010/main" val="3267342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387E-A1CE-B728-3DB6-0BFD06043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D3495-B043-52B5-3D60-05F4CABC9D9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BF63B689-834C-E4E7-CFB3-F644CA0000E3}"/>
              </a:ext>
            </a:extLst>
          </p:cNvPr>
          <p:cNvSpPr txBox="1"/>
          <p:nvPr/>
        </p:nvSpPr>
        <p:spPr>
          <a:xfrm>
            <a:off x="1281659" y="1149458"/>
            <a:ext cx="6100996" cy="369332"/>
          </a:xfrm>
          <a:prstGeom prst="rect">
            <a:avLst/>
          </a:prstGeom>
          <a:noFill/>
        </p:spPr>
        <p:txBody>
          <a:bodyPr wrap="square">
            <a:spAutoFit/>
          </a:bodyPr>
          <a:lstStyle/>
          <a:p>
            <a:r>
              <a:rPr lang="en-IN" b="1" dirty="0"/>
              <a:t>						   ER Diagram</a:t>
            </a:r>
          </a:p>
        </p:txBody>
      </p:sp>
      <p:sp>
        <p:nvSpPr>
          <p:cNvPr id="7" name="TextBox 6">
            <a:extLst>
              <a:ext uri="{FF2B5EF4-FFF2-40B4-BE49-F238E27FC236}">
                <a16:creationId xmlns:a16="http://schemas.microsoft.com/office/drawing/2014/main" id="{76B6F92D-1CC2-0313-9350-CB8BA35BD57B}"/>
              </a:ext>
            </a:extLst>
          </p:cNvPr>
          <p:cNvSpPr txBox="1"/>
          <p:nvPr/>
        </p:nvSpPr>
        <p:spPr>
          <a:xfrm>
            <a:off x="1431560" y="2032203"/>
            <a:ext cx="8117174" cy="4524315"/>
          </a:xfrm>
          <a:prstGeom prst="rect">
            <a:avLst/>
          </a:prstGeom>
          <a:noFill/>
        </p:spPr>
        <p:txBody>
          <a:bodyPr wrap="square">
            <a:spAutoFit/>
          </a:bodyPr>
          <a:lstStyle/>
          <a:p>
            <a:pPr>
              <a:buNone/>
            </a:pPr>
            <a:r>
              <a:rPr lang="en-IN" b="1" dirty="0"/>
              <a:t>Library Management System</a:t>
            </a:r>
          </a:p>
          <a:p>
            <a:pPr>
              <a:buNone/>
            </a:pPr>
            <a:endParaRPr lang="en-IN" b="1" dirty="0"/>
          </a:p>
          <a:p>
            <a:pPr>
              <a:buNone/>
            </a:pPr>
            <a:r>
              <a:rPr lang="en-IN" b="1" dirty="0"/>
              <a:t>Entities:</a:t>
            </a:r>
            <a:r>
              <a:rPr lang="en-IN" dirty="0"/>
              <a:t> Book, Member, Loan</a:t>
            </a:r>
          </a:p>
          <a:p>
            <a:pPr>
              <a:buNone/>
            </a:pPr>
            <a:br>
              <a:rPr lang="en-IN" dirty="0"/>
            </a:br>
            <a:r>
              <a:rPr lang="en-IN" b="1" dirty="0"/>
              <a:t>Relationships:</a:t>
            </a:r>
            <a:endParaRPr lang="en-IN" dirty="0"/>
          </a:p>
          <a:p>
            <a:pPr>
              <a:buFont typeface="Arial" panose="020B0604020202020204" pitchFamily="34" charset="0"/>
              <a:buChar char="•"/>
            </a:pPr>
            <a:r>
              <a:rPr lang="en-IN" dirty="0">
                <a:latin typeface="Courier New" panose="02070309020205020404" pitchFamily="49" charset="0"/>
              </a:rPr>
              <a:t>Member</a:t>
            </a:r>
            <a:r>
              <a:rPr lang="en-IN" dirty="0"/>
              <a:t> </a:t>
            </a:r>
            <a:r>
              <a:rPr lang="en-IN" b="1" dirty="0"/>
              <a:t>borrows</a:t>
            </a:r>
            <a:r>
              <a:rPr lang="en-IN" dirty="0"/>
              <a:t> </a:t>
            </a:r>
            <a:r>
              <a:rPr lang="en-IN" dirty="0">
                <a:latin typeface="Courier New" panose="02070309020205020404" pitchFamily="49" charset="0"/>
              </a:rPr>
              <a:t>Book</a:t>
            </a:r>
            <a:r>
              <a:rPr lang="en-IN" dirty="0"/>
              <a:t> (M:N)</a:t>
            </a:r>
          </a:p>
          <a:p>
            <a:pPr>
              <a:buFont typeface="Arial" panose="020B0604020202020204" pitchFamily="34" charset="0"/>
              <a:buChar char="•"/>
            </a:pPr>
            <a:endParaRPr lang="en-IN" dirty="0"/>
          </a:p>
          <a:p>
            <a:pPr>
              <a:buNone/>
            </a:pPr>
            <a:r>
              <a:rPr lang="en-IN" b="1" dirty="0"/>
              <a:t>Attributes:</a:t>
            </a:r>
            <a:endParaRPr lang="en-IN" dirty="0"/>
          </a:p>
          <a:p>
            <a:pPr>
              <a:buFont typeface="Arial" panose="020B0604020202020204" pitchFamily="34" charset="0"/>
              <a:buChar char="•"/>
            </a:pPr>
            <a:r>
              <a:rPr lang="en-IN" dirty="0"/>
              <a:t>Book: </a:t>
            </a:r>
            <a:r>
              <a:rPr lang="en-IN" dirty="0" err="1"/>
              <a:t>book_id</a:t>
            </a:r>
            <a:r>
              <a:rPr lang="en-IN" dirty="0"/>
              <a:t> (PK), title, author, publisher</a:t>
            </a:r>
          </a:p>
          <a:p>
            <a:pPr>
              <a:buFont typeface="Arial" panose="020B0604020202020204" pitchFamily="34" charset="0"/>
              <a:buChar char="•"/>
            </a:pPr>
            <a:r>
              <a:rPr lang="en-IN" dirty="0"/>
              <a:t>Member: </a:t>
            </a:r>
            <a:r>
              <a:rPr lang="en-IN" dirty="0" err="1"/>
              <a:t>member_id</a:t>
            </a:r>
            <a:r>
              <a:rPr lang="en-IN" dirty="0"/>
              <a:t> (PK), name, email</a:t>
            </a:r>
          </a:p>
          <a:p>
            <a:pPr>
              <a:buFont typeface="Arial" panose="020B0604020202020204" pitchFamily="34" charset="0"/>
              <a:buChar char="•"/>
            </a:pPr>
            <a:r>
              <a:rPr lang="en-IN" dirty="0"/>
              <a:t>Loan: </a:t>
            </a:r>
            <a:r>
              <a:rPr lang="en-IN" dirty="0" err="1"/>
              <a:t>loan_id</a:t>
            </a:r>
            <a:r>
              <a:rPr lang="en-IN" dirty="0"/>
              <a:t> (PK), </a:t>
            </a:r>
            <a:r>
              <a:rPr lang="en-IN" dirty="0" err="1"/>
              <a:t>book_id</a:t>
            </a:r>
            <a:r>
              <a:rPr lang="en-IN" dirty="0"/>
              <a:t> (FK), </a:t>
            </a:r>
            <a:r>
              <a:rPr lang="en-IN" dirty="0" err="1"/>
              <a:t>member_id</a:t>
            </a:r>
            <a:r>
              <a:rPr lang="en-IN" dirty="0"/>
              <a:t> (FK), </a:t>
            </a:r>
            <a:r>
              <a:rPr lang="en-IN" dirty="0" err="1"/>
              <a:t>loan_date</a:t>
            </a:r>
            <a:r>
              <a:rPr lang="en-IN" dirty="0"/>
              <a:t>, </a:t>
            </a:r>
            <a:r>
              <a:rPr lang="en-IN" dirty="0" err="1"/>
              <a:t>return_date</a:t>
            </a:r>
            <a:endParaRPr lang="en-IN" dirty="0"/>
          </a:p>
          <a:p>
            <a:pPr>
              <a:buNone/>
            </a:pPr>
            <a:r>
              <a:rPr lang="en-IN" b="1" dirty="0"/>
              <a:t>Diagram Concept:</a:t>
            </a:r>
            <a:endParaRPr lang="en-IN" dirty="0"/>
          </a:p>
          <a:p>
            <a:pPr rtl="0">
              <a:buNone/>
            </a:pPr>
            <a:r>
              <a:rPr lang="en-IN" dirty="0">
                <a:latin typeface="Courier New" panose="02070309020205020404" pitchFamily="49" charset="0"/>
              </a:rPr>
              <a:t>[Member] M --- N [Book]</a:t>
            </a:r>
          </a:p>
          <a:p>
            <a:pPr rtl="0">
              <a:buNone/>
            </a:pPr>
            <a:r>
              <a:rPr lang="en-IN" dirty="0">
                <a:latin typeface="Courier New" panose="02070309020205020404" pitchFamily="49" charset="0"/>
              </a:rPr>
              <a:t>        \          /</a:t>
            </a:r>
          </a:p>
          <a:p>
            <a:pPr rtl="0">
              <a:buNone/>
            </a:pPr>
            <a:r>
              <a:rPr lang="en-IN" dirty="0">
                <a:latin typeface="Courier New" panose="02070309020205020404" pitchFamily="49" charset="0"/>
              </a:rPr>
              <a:t>         \        /</a:t>
            </a:r>
          </a:p>
          <a:p>
            <a:pPr rtl="0">
              <a:buNone/>
            </a:pPr>
            <a:r>
              <a:rPr lang="en-IN" dirty="0">
                <a:latin typeface="Courier New" panose="02070309020205020404" pitchFamily="49" charset="0"/>
              </a:rPr>
              <a:t>          [Loan]</a:t>
            </a:r>
          </a:p>
        </p:txBody>
      </p:sp>
    </p:spTree>
    <p:extLst>
      <p:ext uri="{BB962C8B-B14F-4D97-AF65-F5344CB8AC3E}">
        <p14:creationId xmlns:p14="http://schemas.microsoft.com/office/powerpoint/2010/main" val="1958687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2E85F-39EC-0612-4142-A6305D6B0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118CF-FF30-F1CA-9F9E-D03E24D6846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3378697D-F065-0AD8-5385-4360E5C43BA5}"/>
              </a:ext>
            </a:extLst>
          </p:cNvPr>
          <p:cNvSpPr txBox="1"/>
          <p:nvPr/>
        </p:nvSpPr>
        <p:spPr>
          <a:xfrm>
            <a:off x="1326629" y="1119477"/>
            <a:ext cx="6100996" cy="369332"/>
          </a:xfrm>
          <a:prstGeom prst="rect">
            <a:avLst/>
          </a:prstGeom>
          <a:noFill/>
        </p:spPr>
        <p:txBody>
          <a:bodyPr wrap="square">
            <a:spAutoFit/>
          </a:bodyPr>
          <a:lstStyle/>
          <a:p>
            <a:r>
              <a:rPr lang="en-IN" b="1" dirty="0"/>
              <a:t>						   ER Diagram</a:t>
            </a:r>
          </a:p>
        </p:txBody>
      </p:sp>
      <p:pic>
        <p:nvPicPr>
          <p:cNvPr id="5" name="Picture 4">
            <a:extLst>
              <a:ext uri="{FF2B5EF4-FFF2-40B4-BE49-F238E27FC236}">
                <a16:creationId xmlns:a16="http://schemas.microsoft.com/office/drawing/2014/main" id="{6213686D-0ABE-FE76-EA4C-C66E820AD84B}"/>
              </a:ext>
            </a:extLst>
          </p:cNvPr>
          <p:cNvPicPr>
            <a:picLocks noChangeAspect="1"/>
          </p:cNvPicPr>
          <p:nvPr/>
        </p:nvPicPr>
        <p:blipFill>
          <a:blip r:embed="rId2"/>
          <a:stretch>
            <a:fillRect/>
          </a:stretch>
        </p:blipFill>
        <p:spPr>
          <a:xfrm>
            <a:off x="1673470" y="2033534"/>
            <a:ext cx="7080785" cy="4286848"/>
          </a:xfrm>
          <a:prstGeom prst="rect">
            <a:avLst/>
          </a:prstGeom>
        </p:spPr>
      </p:pic>
    </p:spTree>
    <p:extLst>
      <p:ext uri="{BB962C8B-B14F-4D97-AF65-F5344CB8AC3E}">
        <p14:creationId xmlns:p14="http://schemas.microsoft.com/office/powerpoint/2010/main" val="37537037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CE276-012E-3293-FC6C-E1F6288F2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C2498-1386-42F3-9774-D2300DC9A3D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EE2E5513-7A1D-21EE-4DD9-ED945B817AC0}"/>
              </a:ext>
            </a:extLst>
          </p:cNvPr>
          <p:cNvSpPr txBox="1"/>
          <p:nvPr/>
        </p:nvSpPr>
        <p:spPr>
          <a:xfrm>
            <a:off x="1761345" y="1044526"/>
            <a:ext cx="6100996" cy="369332"/>
          </a:xfrm>
          <a:prstGeom prst="rect">
            <a:avLst/>
          </a:prstGeom>
          <a:noFill/>
        </p:spPr>
        <p:txBody>
          <a:bodyPr wrap="square">
            <a:spAutoFit/>
          </a:bodyPr>
          <a:lstStyle/>
          <a:p>
            <a:r>
              <a:rPr lang="en-US" b="1" dirty="0"/>
              <a:t>			Logical and Physical Database Design</a:t>
            </a:r>
            <a:endParaRPr lang="en-IN" b="1" dirty="0"/>
          </a:p>
        </p:txBody>
      </p:sp>
      <p:sp>
        <p:nvSpPr>
          <p:cNvPr id="6" name="TextBox 5">
            <a:extLst>
              <a:ext uri="{FF2B5EF4-FFF2-40B4-BE49-F238E27FC236}">
                <a16:creationId xmlns:a16="http://schemas.microsoft.com/office/drawing/2014/main" id="{513A7B23-5FD5-CBC2-9493-C47DF1ECDC4F}"/>
              </a:ext>
            </a:extLst>
          </p:cNvPr>
          <p:cNvSpPr txBox="1"/>
          <p:nvPr/>
        </p:nvSpPr>
        <p:spPr>
          <a:xfrm>
            <a:off x="1281658" y="1893706"/>
            <a:ext cx="8192125" cy="3970318"/>
          </a:xfrm>
          <a:prstGeom prst="rect">
            <a:avLst/>
          </a:prstGeom>
          <a:noFill/>
        </p:spPr>
        <p:txBody>
          <a:bodyPr wrap="square">
            <a:spAutoFit/>
          </a:bodyPr>
          <a:lstStyle/>
          <a:p>
            <a:pPr>
              <a:buNone/>
            </a:pPr>
            <a:r>
              <a:rPr lang="en-US" dirty="0"/>
              <a:t>Logical design is about </a:t>
            </a:r>
            <a:r>
              <a:rPr lang="en-US" b="1" dirty="0"/>
              <a:t>what</a:t>
            </a:r>
            <a:r>
              <a:rPr lang="en-US" dirty="0"/>
              <a:t> the system needs → </a:t>
            </a:r>
            <a:r>
              <a:rPr lang="en-US" i="1" dirty="0"/>
              <a:t>the business requirements</a:t>
            </a:r>
            <a:r>
              <a:rPr lang="en-US" dirty="0"/>
              <a:t>.</a:t>
            </a:r>
            <a:br>
              <a:rPr lang="en-US" dirty="0"/>
            </a:br>
            <a:r>
              <a:rPr lang="en-US" dirty="0"/>
              <a:t>It defines </a:t>
            </a:r>
            <a:r>
              <a:rPr lang="en-US" b="1" dirty="0"/>
              <a:t>structure</a:t>
            </a:r>
            <a:r>
              <a:rPr lang="en-US" dirty="0"/>
              <a:t>, </a:t>
            </a:r>
            <a:r>
              <a:rPr lang="en-US" b="1" dirty="0"/>
              <a:t>relationships</a:t>
            </a:r>
            <a:r>
              <a:rPr lang="en-US" dirty="0"/>
              <a:t>, and </a:t>
            </a:r>
            <a:r>
              <a:rPr lang="en-US" b="1" dirty="0"/>
              <a:t>rules</a:t>
            </a:r>
            <a:r>
              <a:rPr lang="en-US" dirty="0"/>
              <a:t> </a:t>
            </a:r>
            <a:r>
              <a:rPr lang="en-US" b="1" dirty="0"/>
              <a:t>without worrying about hardware or DBMS details</a:t>
            </a:r>
            <a:r>
              <a:rPr lang="en-US" dirty="0"/>
              <a:t>.</a:t>
            </a:r>
          </a:p>
          <a:p>
            <a:pPr>
              <a:buNone/>
            </a:pPr>
            <a:endParaRPr lang="en-US" dirty="0"/>
          </a:p>
          <a:p>
            <a:pPr>
              <a:buNone/>
            </a:pPr>
            <a:r>
              <a:rPr lang="en-US" b="1" dirty="0"/>
              <a:t>Main Focus</a:t>
            </a:r>
          </a:p>
          <a:p>
            <a:pPr>
              <a:buNone/>
            </a:pPr>
            <a:endParaRPr lang="en-US" b="1" dirty="0"/>
          </a:p>
          <a:p>
            <a:pPr>
              <a:buFont typeface="Arial" panose="020B0604020202020204" pitchFamily="34" charset="0"/>
              <a:buChar char="•"/>
            </a:pPr>
            <a:r>
              <a:rPr lang="en-US" dirty="0"/>
              <a:t>Entities (tables)</a:t>
            </a:r>
          </a:p>
          <a:p>
            <a:pPr>
              <a:buFont typeface="Arial" panose="020B0604020202020204" pitchFamily="34" charset="0"/>
              <a:buChar char="•"/>
            </a:pPr>
            <a:r>
              <a:rPr lang="en-US" dirty="0"/>
              <a:t>Attributes (columns)</a:t>
            </a:r>
          </a:p>
          <a:p>
            <a:pPr>
              <a:buFont typeface="Arial" panose="020B0604020202020204" pitchFamily="34" charset="0"/>
              <a:buChar char="•"/>
            </a:pPr>
            <a:r>
              <a:rPr lang="en-US" dirty="0"/>
              <a:t>Primary keys &amp; foreign keys</a:t>
            </a:r>
          </a:p>
          <a:p>
            <a:pPr>
              <a:buFont typeface="Arial" panose="020B0604020202020204" pitchFamily="34" charset="0"/>
              <a:buChar char="•"/>
            </a:pPr>
            <a:r>
              <a:rPr lang="en-US" dirty="0"/>
              <a:t>Relationships (1–1, 1–M, M–N)</a:t>
            </a:r>
          </a:p>
          <a:p>
            <a:pPr>
              <a:buFont typeface="Arial" panose="020B0604020202020204" pitchFamily="34" charset="0"/>
              <a:buChar char="•"/>
            </a:pPr>
            <a:r>
              <a:rPr lang="en-US" dirty="0"/>
              <a:t>Normalization (1NF, 2NF, 3NF, BCNF)</a:t>
            </a:r>
          </a:p>
          <a:p>
            <a:pPr>
              <a:buFont typeface="Arial" panose="020B0604020202020204" pitchFamily="34" charset="0"/>
              <a:buChar char="•"/>
            </a:pPr>
            <a:r>
              <a:rPr lang="en-US" dirty="0"/>
              <a:t>ER diagrams</a:t>
            </a:r>
          </a:p>
          <a:p>
            <a:pPr>
              <a:buFont typeface="Arial" panose="020B0604020202020204" pitchFamily="34" charset="0"/>
              <a:buChar char="•"/>
            </a:pPr>
            <a:r>
              <a:rPr lang="en-US" dirty="0"/>
              <a:t>Constraints (unique, not null, check)</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853213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1A641-3B4A-4B9B-3E8A-5D70A5349B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679EE-631D-F1BF-5122-4B35CF98A78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29802A7B-5759-9235-DAC7-49ED3FAA8818}"/>
              </a:ext>
            </a:extLst>
          </p:cNvPr>
          <p:cNvSpPr txBox="1"/>
          <p:nvPr/>
        </p:nvSpPr>
        <p:spPr>
          <a:xfrm>
            <a:off x="1716374" y="1119477"/>
            <a:ext cx="6100996" cy="369332"/>
          </a:xfrm>
          <a:prstGeom prst="rect">
            <a:avLst/>
          </a:prstGeom>
          <a:noFill/>
        </p:spPr>
        <p:txBody>
          <a:bodyPr wrap="square">
            <a:spAutoFit/>
          </a:bodyPr>
          <a:lstStyle/>
          <a:p>
            <a:r>
              <a:rPr lang="en-US" b="1" dirty="0"/>
              <a:t>			Logical and Physical Database Design</a:t>
            </a:r>
            <a:endParaRPr lang="en-IN" b="1" dirty="0"/>
          </a:p>
        </p:txBody>
      </p:sp>
      <p:sp>
        <p:nvSpPr>
          <p:cNvPr id="7" name="TextBox 6">
            <a:extLst>
              <a:ext uri="{FF2B5EF4-FFF2-40B4-BE49-F238E27FC236}">
                <a16:creationId xmlns:a16="http://schemas.microsoft.com/office/drawing/2014/main" id="{F9A899B4-E130-BFC0-B393-69F154852846}"/>
              </a:ext>
            </a:extLst>
          </p:cNvPr>
          <p:cNvSpPr txBox="1"/>
          <p:nvPr/>
        </p:nvSpPr>
        <p:spPr>
          <a:xfrm>
            <a:off x="1071796" y="3848325"/>
            <a:ext cx="8252085" cy="1477328"/>
          </a:xfrm>
          <a:prstGeom prst="rect">
            <a:avLst/>
          </a:prstGeom>
          <a:noFill/>
        </p:spPr>
        <p:txBody>
          <a:bodyPr wrap="square">
            <a:spAutoFit/>
          </a:bodyPr>
          <a:lstStyle/>
          <a:p>
            <a:pPr>
              <a:buNone/>
            </a:pPr>
            <a:r>
              <a:rPr lang="en-US" b="1" dirty="0"/>
              <a:t>Example</a:t>
            </a:r>
          </a:p>
          <a:p>
            <a:pPr>
              <a:buNone/>
            </a:pPr>
            <a:endParaRPr lang="en-US" b="1" dirty="0"/>
          </a:p>
          <a:p>
            <a:pPr>
              <a:buNone/>
            </a:pPr>
            <a:r>
              <a:rPr lang="en-US" dirty="0"/>
              <a:t>For an e-commerce system:</a:t>
            </a:r>
          </a:p>
          <a:p>
            <a:pPr>
              <a:buNone/>
            </a:pPr>
            <a:r>
              <a:rPr lang="en-US" b="1" dirty="0"/>
              <a:t>Entities:</a:t>
            </a:r>
            <a:r>
              <a:rPr lang="en-US" dirty="0"/>
              <a:t> Customer, Orders, Product</a:t>
            </a:r>
            <a:br>
              <a:rPr lang="en-US" dirty="0"/>
            </a:br>
            <a:r>
              <a:rPr lang="en-US" b="1" dirty="0"/>
              <a:t>Relationships:</a:t>
            </a:r>
            <a:r>
              <a:rPr lang="en-US" dirty="0"/>
              <a:t> Customer → Orders (1:M), Orders → Product (M:N)</a:t>
            </a:r>
          </a:p>
        </p:txBody>
      </p:sp>
      <p:sp>
        <p:nvSpPr>
          <p:cNvPr id="9" name="TextBox 8">
            <a:extLst>
              <a:ext uri="{FF2B5EF4-FFF2-40B4-BE49-F238E27FC236}">
                <a16:creationId xmlns:a16="http://schemas.microsoft.com/office/drawing/2014/main" id="{3A5BB197-252F-C08B-2189-F27D86E0765E}"/>
              </a:ext>
            </a:extLst>
          </p:cNvPr>
          <p:cNvSpPr txBox="1"/>
          <p:nvPr/>
        </p:nvSpPr>
        <p:spPr>
          <a:xfrm>
            <a:off x="1026826" y="2296524"/>
            <a:ext cx="6100996" cy="923330"/>
          </a:xfrm>
          <a:prstGeom prst="rect">
            <a:avLst/>
          </a:prstGeom>
          <a:noFill/>
        </p:spPr>
        <p:txBody>
          <a:bodyPr wrap="square">
            <a:spAutoFit/>
          </a:bodyPr>
          <a:lstStyle/>
          <a:p>
            <a:pPr>
              <a:buNone/>
            </a:pPr>
            <a:r>
              <a:rPr lang="en-US" b="1" dirty="0"/>
              <a:t>Goal</a:t>
            </a:r>
          </a:p>
          <a:p>
            <a:pPr>
              <a:buNone/>
            </a:pPr>
            <a:r>
              <a:rPr lang="en-US" dirty="0"/>
              <a:t>Create a </a:t>
            </a:r>
            <a:r>
              <a:rPr lang="en-US" b="1" dirty="0"/>
              <a:t>logical data model</a:t>
            </a:r>
            <a:r>
              <a:rPr lang="en-US" dirty="0"/>
              <a:t> that accurately represents real-world business objects.</a:t>
            </a:r>
          </a:p>
        </p:txBody>
      </p:sp>
    </p:spTree>
    <p:extLst>
      <p:ext uri="{BB962C8B-B14F-4D97-AF65-F5344CB8AC3E}">
        <p14:creationId xmlns:p14="http://schemas.microsoft.com/office/powerpoint/2010/main" val="3124759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3DC7F-6869-070B-9C0A-612A01958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921D-7639-21C3-7B0B-D9DBDC64079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765E90C4-52A0-AAF6-88C4-58AD575C8CC8}"/>
              </a:ext>
            </a:extLst>
          </p:cNvPr>
          <p:cNvSpPr txBox="1"/>
          <p:nvPr/>
        </p:nvSpPr>
        <p:spPr>
          <a:xfrm>
            <a:off x="1731364" y="1134468"/>
            <a:ext cx="6100996" cy="369332"/>
          </a:xfrm>
          <a:prstGeom prst="rect">
            <a:avLst/>
          </a:prstGeom>
          <a:noFill/>
        </p:spPr>
        <p:txBody>
          <a:bodyPr wrap="square">
            <a:spAutoFit/>
          </a:bodyPr>
          <a:lstStyle/>
          <a:p>
            <a:r>
              <a:rPr lang="en-US" b="1" dirty="0"/>
              <a:t>			Logical and Physical Database Design</a:t>
            </a:r>
            <a:endParaRPr lang="en-IN" b="1" dirty="0"/>
          </a:p>
        </p:txBody>
      </p:sp>
      <p:sp>
        <p:nvSpPr>
          <p:cNvPr id="6" name="TextBox 5">
            <a:extLst>
              <a:ext uri="{FF2B5EF4-FFF2-40B4-BE49-F238E27FC236}">
                <a16:creationId xmlns:a16="http://schemas.microsoft.com/office/drawing/2014/main" id="{17BC7C0F-9C22-8C22-BED5-F161456DE915}"/>
              </a:ext>
            </a:extLst>
          </p:cNvPr>
          <p:cNvSpPr txBox="1"/>
          <p:nvPr/>
        </p:nvSpPr>
        <p:spPr>
          <a:xfrm>
            <a:off x="876924" y="1917148"/>
            <a:ext cx="9331378" cy="4801314"/>
          </a:xfrm>
          <a:prstGeom prst="rect">
            <a:avLst/>
          </a:prstGeom>
          <a:noFill/>
        </p:spPr>
        <p:txBody>
          <a:bodyPr wrap="square">
            <a:spAutoFit/>
          </a:bodyPr>
          <a:lstStyle/>
          <a:p>
            <a:pPr>
              <a:buNone/>
            </a:pPr>
            <a:r>
              <a:rPr lang="en-US" b="1" dirty="0"/>
              <a:t>Physical Database Design</a:t>
            </a:r>
          </a:p>
          <a:p>
            <a:pPr>
              <a:buNone/>
            </a:pPr>
            <a:endParaRPr lang="en-US" b="1" dirty="0"/>
          </a:p>
          <a:p>
            <a:pPr>
              <a:buNone/>
            </a:pPr>
            <a:r>
              <a:rPr lang="en-US" dirty="0"/>
              <a:t>Physical design is about </a:t>
            </a:r>
            <a:r>
              <a:rPr lang="en-US" b="1" dirty="0"/>
              <a:t>how</a:t>
            </a:r>
            <a:r>
              <a:rPr lang="en-US" dirty="0"/>
              <a:t> the database will be implemented in a specific DBMS.</a:t>
            </a:r>
          </a:p>
          <a:p>
            <a:pPr>
              <a:buNone/>
            </a:pPr>
            <a:r>
              <a:rPr lang="en-US" dirty="0"/>
              <a:t>It converts the logical model into a </a:t>
            </a:r>
            <a:r>
              <a:rPr lang="en-US" b="1" dirty="0"/>
              <a:t>technical implementation plan</a:t>
            </a:r>
            <a:r>
              <a:rPr lang="en-US" dirty="0"/>
              <a:t>.</a:t>
            </a:r>
          </a:p>
          <a:p>
            <a:pPr>
              <a:buNone/>
            </a:pPr>
            <a:endParaRPr lang="en-US" dirty="0"/>
          </a:p>
          <a:p>
            <a:pPr>
              <a:buNone/>
            </a:pPr>
            <a:r>
              <a:rPr lang="en-US" b="1" dirty="0"/>
              <a:t>Main Focus</a:t>
            </a:r>
          </a:p>
          <a:p>
            <a:pPr>
              <a:buFont typeface="Arial" panose="020B0604020202020204" pitchFamily="34" charset="0"/>
              <a:buChar char="•"/>
            </a:pPr>
            <a:r>
              <a:rPr lang="en-US" dirty="0"/>
              <a:t>Table creation SQL</a:t>
            </a:r>
          </a:p>
          <a:p>
            <a:pPr>
              <a:buFont typeface="Arial" panose="020B0604020202020204" pitchFamily="34" charset="0"/>
              <a:buChar char="•"/>
            </a:pPr>
            <a:r>
              <a:rPr lang="en-US" dirty="0"/>
              <a:t>Data types</a:t>
            </a:r>
          </a:p>
          <a:p>
            <a:pPr>
              <a:buFont typeface="Arial" panose="020B0604020202020204" pitchFamily="34" charset="0"/>
              <a:buChar char="•"/>
            </a:pPr>
            <a:r>
              <a:rPr lang="en-US" dirty="0"/>
              <a:t>Indexing</a:t>
            </a:r>
          </a:p>
          <a:p>
            <a:pPr>
              <a:buFont typeface="Arial" panose="020B0604020202020204" pitchFamily="34" charset="0"/>
              <a:buChar char="•"/>
            </a:pPr>
            <a:r>
              <a:rPr lang="en-US" dirty="0"/>
              <a:t>Partitions</a:t>
            </a:r>
          </a:p>
          <a:p>
            <a:pPr>
              <a:buFont typeface="Arial" panose="020B0604020202020204" pitchFamily="34" charset="0"/>
              <a:buChar char="•"/>
            </a:pPr>
            <a:r>
              <a:rPr lang="en-US" dirty="0"/>
              <a:t>Sharding / Replication</a:t>
            </a:r>
          </a:p>
          <a:p>
            <a:pPr>
              <a:buFont typeface="Arial" panose="020B0604020202020204" pitchFamily="34" charset="0"/>
              <a:buChar char="•"/>
            </a:pPr>
            <a:r>
              <a:rPr lang="en-US" dirty="0"/>
              <a:t>Physical storage (disk, memory)</a:t>
            </a:r>
          </a:p>
          <a:p>
            <a:pPr>
              <a:buFont typeface="Arial" panose="020B0604020202020204" pitchFamily="34" charset="0"/>
              <a:buChar char="•"/>
            </a:pPr>
            <a:r>
              <a:rPr lang="en-US" dirty="0"/>
              <a:t>Performance tuning</a:t>
            </a:r>
          </a:p>
          <a:p>
            <a:pPr>
              <a:buFont typeface="Arial" panose="020B0604020202020204" pitchFamily="34" charset="0"/>
              <a:buChar char="•"/>
            </a:pPr>
            <a:r>
              <a:rPr lang="en-US" dirty="0"/>
              <a:t>Denormalization (if needed for speed)</a:t>
            </a:r>
          </a:p>
          <a:p>
            <a:pPr>
              <a:buFont typeface="Arial" panose="020B0604020202020204" pitchFamily="34" charset="0"/>
              <a:buChar char="•"/>
            </a:pPr>
            <a:r>
              <a:rPr lang="en-US" dirty="0"/>
              <a:t>File organization (clustered / non-clustered)</a:t>
            </a:r>
          </a:p>
          <a:p>
            <a:pPr>
              <a:buFont typeface="Arial" panose="020B0604020202020204" pitchFamily="34" charset="0"/>
              <a:buChar char="•"/>
            </a:pPr>
            <a:endParaRPr lang="en-US" dirty="0"/>
          </a:p>
          <a:p>
            <a:pPr>
              <a:buNone/>
            </a:pPr>
            <a:endParaRPr lang="en-US" dirty="0"/>
          </a:p>
        </p:txBody>
      </p:sp>
    </p:spTree>
    <p:extLst>
      <p:ext uri="{BB962C8B-B14F-4D97-AF65-F5344CB8AC3E}">
        <p14:creationId xmlns:p14="http://schemas.microsoft.com/office/powerpoint/2010/main" val="3076611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4F4D-6C86-FF5B-7180-EAE5E5311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44261-8E38-9BFC-0514-0FC9B90D82F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8AF93674-9525-050C-0082-DEEAA5FB06BE}"/>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736B320D-569A-24B9-5D04-DB722E7FD1D7}"/>
              </a:ext>
            </a:extLst>
          </p:cNvPr>
          <p:cNvSpPr txBox="1"/>
          <p:nvPr/>
        </p:nvSpPr>
        <p:spPr>
          <a:xfrm>
            <a:off x="1536492" y="1359320"/>
            <a:ext cx="6100996" cy="369332"/>
          </a:xfrm>
          <a:prstGeom prst="rect">
            <a:avLst/>
          </a:prstGeom>
          <a:noFill/>
        </p:spPr>
        <p:txBody>
          <a:bodyPr wrap="square">
            <a:spAutoFit/>
          </a:bodyPr>
          <a:lstStyle/>
          <a:p>
            <a:r>
              <a:rPr lang="en-US" b="1" dirty="0"/>
              <a:t>			Logical and Physical Database Design</a:t>
            </a:r>
            <a:endParaRPr lang="en-IN" b="1" dirty="0"/>
          </a:p>
        </p:txBody>
      </p:sp>
      <p:sp>
        <p:nvSpPr>
          <p:cNvPr id="7" name="TextBox 6">
            <a:extLst>
              <a:ext uri="{FF2B5EF4-FFF2-40B4-BE49-F238E27FC236}">
                <a16:creationId xmlns:a16="http://schemas.microsoft.com/office/drawing/2014/main" id="{51D4CBC7-243B-D839-586E-F933E54F9795}"/>
              </a:ext>
            </a:extLst>
          </p:cNvPr>
          <p:cNvSpPr txBox="1"/>
          <p:nvPr/>
        </p:nvSpPr>
        <p:spPr>
          <a:xfrm>
            <a:off x="1236687" y="1776096"/>
            <a:ext cx="7817371" cy="2031325"/>
          </a:xfrm>
          <a:prstGeom prst="rect">
            <a:avLst/>
          </a:prstGeom>
          <a:noFill/>
        </p:spPr>
        <p:txBody>
          <a:bodyPr wrap="square">
            <a:spAutoFit/>
          </a:bodyPr>
          <a:lstStyle/>
          <a:p>
            <a:pPr>
              <a:buNone/>
            </a:pPr>
            <a:r>
              <a:rPr lang="en-US" b="1" dirty="0"/>
              <a:t>Goal</a:t>
            </a:r>
          </a:p>
          <a:p>
            <a:pPr>
              <a:buNone/>
            </a:pPr>
            <a:endParaRPr lang="en-US" b="1" dirty="0"/>
          </a:p>
          <a:p>
            <a:pPr>
              <a:buNone/>
            </a:pPr>
            <a:r>
              <a:rPr lang="en-US" dirty="0"/>
              <a:t>Optimize for:</a:t>
            </a:r>
          </a:p>
          <a:p>
            <a:pPr>
              <a:buFont typeface="Arial" panose="020B0604020202020204" pitchFamily="34" charset="0"/>
              <a:buChar char="•"/>
            </a:pPr>
            <a:r>
              <a:rPr lang="en-US" dirty="0"/>
              <a:t>Performance</a:t>
            </a:r>
          </a:p>
          <a:p>
            <a:pPr>
              <a:buFont typeface="Arial" panose="020B0604020202020204" pitchFamily="34" charset="0"/>
              <a:buChar char="•"/>
            </a:pPr>
            <a:r>
              <a:rPr lang="en-US" dirty="0"/>
              <a:t>Storage</a:t>
            </a:r>
          </a:p>
          <a:p>
            <a:pPr>
              <a:buFont typeface="Arial" panose="020B0604020202020204" pitchFamily="34" charset="0"/>
              <a:buChar char="•"/>
            </a:pPr>
            <a:r>
              <a:rPr lang="en-US" dirty="0"/>
              <a:t>Efficiency</a:t>
            </a:r>
          </a:p>
          <a:p>
            <a:pPr>
              <a:buFont typeface="Arial" panose="020B0604020202020204" pitchFamily="34" charset="0"/>
              <a:buChar char="•"/>
            </a:pPr>
            <a:r>
              <a:rPr lang="en-US" dirty="0"/>
              <a:t>Scalability</a:t>
            </a:r>
            <a:endParaRPr lang="en-IN" dirty="0"/>
          </a:p>
        </p:txBody>
      </p:sp>
      <p:sp>
        <p:nvSpPr>
          <p:cNvPr id="9" name="TextBox 8">
            <a:extLst>
              <a:ext uri="{FF2B5EF4-FFF2-40B4-BE49-F238E27FC236}">
                <a16:creationId xmlns:a16="http://schemas.microsoft.com/office/drawing/2014/main" id="{2D8E230E-0724-1365-0BD4-9D47F535F6FE}"/>
              </a:ext>
            </a:extLst>
          </p:cNvPr>
          <p:cNvSpPr txBox="1"/>
          <p:nvPr/>
        </p:nvSpPr>
        <p:spPr>
          <a:xfrm>
            <a:off x="1206707" y="4084581"/>
            <a:ext cx="7652479" cy="2308324"/>
          </a:xfrm>
          <a:prstGeom prst="rect">
            <a:avLst/>
          </a:prstGeom>
          <a:noFill/>
        </p:spPr>
        <p:txBody>
          <a:bodyPr wrap="square">
            <a:spAutoFit/>
          </a:bodyPr>
          <a:lstStyle/>
          <a:p>
            <a:pPr>
              <a:buNone/>
            </a:pPr>
            <a:r>
              <a:rPr lang="en-US" b="1" dirty="0"/>
              <a:t>Example</a:t>
            </a:r>
          </a:p>
          <a:p>
            <a:pPr>
              <a:buNone/>
            </a:pPr>
            <a:endParaRPr lang="en-US" b="1" dirty="0"/>
          </a:p>
          <a:p>
            <a:pPr>
              <a:buNone/>
            </a:pPr>
            <a:r>
              <a:rPr lang="en-US" dirty="0"/>
              <a:t>Choosing:</a:t>
            </a:r>
          </a:p>
          <a:p>
            <a:pPr>
              <a:buNone/>
            </a:pPr>
            <a:endParaRPr lang="en-US" dirty="0"/>
          </a:p>
          <a:p>
            <a:pPr>
              <a:buFont typeface="Arial" panose="020B0604020202020204" pitchFamily="34" charset="0"/>
              <a:buChar char="•"/>
            </a:pPr>
            <a:r>
              <a:rPr lang="en-US" dirty="0">
                <a:latin typeface="Courier New" panose="02070309020205020404" pitchFamily="49" charset="0"/>
              </a:rPr>
              <a:t>VARCHAR(255)</a:t>
            </a:r>
            <a:r>
              <a:rPr lang="en-US" dirty="0"/>
              <a:t> for customer name</a:t>
            </a:r>
          </a:p>
          <a:p>
            <a:pPr>
              <a:buFont typeface="Arial" panose="020B0604020202020204" pitchFamily="34" charset="0"/>
              <a:buChar char="•"/>
            </a:pPr>
            <a:r>
              <a:rPr lang="en-US" dirty="0"/>
              <a:t>Creating an index on </a:t>
            </a:r>
            <a:r>
              <a:rPr lang="en-US" dirty="0">
                <a:latin typeface="Courier New" panose="02070309020205020404" pitchFamily="49" charset="0"/>
              </a:rPr>
              <a:t>email</a:t>
            </a:r>
            <a:endParaRPr lang="en-US" dirty="0"/>
          </a:p>
          <a:p>
            <a:pPr>
              <a:buFont typeface="Arial" panose="020B0604020202020204" pitchFamily="34" charset="0"/>
              <a:buChar char="•"/>
            </a:pPr>
            <a:r>
              <a:rPr lang="en-US" dirty="0"/>
              <a:t>Partitioning orders table by date</a:t>
            </a:r>
          </a:p>
          <a:p>
            <a:pPr>
              <a:buFont typeface="Arial" panose="020B0604020202020204" pitchFamily="34" charset="0"/>
              <a:buChar char="•"/>
            </a:pPr>
            <a:r>
              <a:rPr lang="en-US" dirty="0" err="1"/>
              <a:t>Denormalizing</a:t>
            </a:r>
            <a:r>
              <a:rPr lang="en-US" dirty="0"/>
              <a:t> product description for faster read</a:t>
            </a:r>
          </a:p>
        </p:txBody>
      </p:sp>
    </p:spTree>
    <p:extLst>
      <p:ext uri="{BB962C8B-B14F-4D97-AF65-F5344CB8AC3E}">
        <p14:creationId xmlns:p14="http://schemas.microsoft.com/office/powerpoint/2010/main" val="348131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5EF8C-E027-F583-F40C-EE26192D6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EC209-B764-B302-CE50-AD8286F742E6}"/>
              </a:ext>
            </a:extLst>
          </p:cNvPr>
          <p:cNvSpPr>
            <a:spLocks noGrp="1"/>
          </p:cNvSpPr>
          <p:nvPr>
            <p:ph type="title"/>
          </p:nvPr>
        </p:nvSpPr>
        <p:spPr>
          <a:xfrm>
            <a:off x="467472" y="339777"/>
            <a:ext cx="8596668" cy="1320800"/>
          </a:xfrm>
        </p:spPr>
        <p:txBody>
          <a:bodyPr/>
          <a:lstStyle/>
          <a:p>
            <a:pPr algn="ctr"/>
            <a:r>
              <a:rPr lang="en-IN" dirty="0"/>
              <a:t>		Introduction to RDBMS</a:t>
            </a:r>
          </a:p>
        </p:txBody>
      </p:sp>
      <p:sp>
        <p:nvSpPr>
          <p:cNvPr id="4" name="TextBox 3">
            <a:extLst>
              <a:ext uri="{FF2B5EF4-FFF2-40B4-BE49-F238E27FC236}">
                <a16:creationId xmlns:a16="http://schemas.microsoft.com/office/drawing/2014/main" id="{C18C44A5-49AC-8EA5-87C3-BA28C1D74A1D}"/>
              </a:ext>
            </a:extLst>
          </p:cNvPr>
          <p:cNvSpPr txBox="1"/>
          <p:nvPr/>
        </p:nvSpPr>
        <p:spPr>
          <a:xfrm>
            <a:off x="1094282" y="2005178"/>
            <a:ext cx="2833141" cy="3693319"/>
          </a:xfrm>
          <a:prstGeom prst="rect">
            <a:avLst/>
          </a:prstGeom>
          <a:noFill/>
        </p:spPr>
        <p:txBody>
          <a:bodyPr wrap="square">
            <a:spAutoFit/>
          </a:bodyPr>
          <a:lstStyle/>
          <a:p>
            <a:pPr>
              <a:buNone/>
            </a:pPr>
            <a:r>
              <a:rPr lang="en-IN" b="1" dirty="0"/>
              <a:t>Modern Era of RDBMS (2000s–Present)</a:t>
            </a:r>
          </a:p>
          <a:p>
            <a:pPr>
              <a:buNone/>
            </a:pPr>
            <a:endParaRPr lang="en-IN" b="1" dirty="0"/>
          </a:p>
          <a:p>
            <a:pPr>
              <a:buNone/>
            </a:pPr>
            <a:r>
              <a:rPr lang="en-IN" b="1" dirty="0"/>
              <a:t>✔ Open-Source RDBMS</a:t>
            </a:r>
          </a:p>
          <a:p>
            <a:pPr>
              <a:buNone/>
            </a:pPr>
            <a:endParaRPr lang="en-IN" b="1" dirty="0"/>
          </a:p>
          <a:p>
            <a:pPr>
              <a:buFont typeface="Arial" panose="020B0604020202020204" pitchFamily="34" charset="0"/>
              <a:buChar char="•"/>
            </a:pPr>
            <a:r>
              <a:rPr lang="en-IN" dirty="0"/>
              <a:t>MySQL</a:t>
            </a:r>
          </a:p>
          <a:p>
            <a:pPr>
              <a:buFont typeface="Arial" panose="020B0604020202020204" pitchFamily="34" charset="0"/>
              <a:buChar char="•"/>
            </a:pPr>
            <a:r>
              <a:rPr lang="en-IN" dirty="0"/>
              <a:t>PostgreSQL</a:t>
            </a:r>
          </a:p>
          <a:p>
            <a:pPr>
              <a:buFont typeface="Arial" panose="020B0604020202020204" pitchFamily="34" charset="0"/>
              <a:buChar char="•"/>
            </a:pPr>
            <a:r>
              <a:rPr lang="en-IN" dirty="0"/>
              <a:t>MariaDB</a:t>
            </a:r>
          </a:p>
          <a:p>
            <a:pPr>
              <a:buFont typeface="Arial" panose="020B0604020202020204" pitchFamily="34" charset="0"/>
              <a:buChar char="•"/>
            </a:pPr>
            <a:r>
              <a:rPr lang="en-IN" dirty="0"/>
              <a:t>SQLite</a:t>
            </a:r>
          </a:p>
          <a:p>
            <a:pPr>
              <a:buNone/>
            </a:pPr>
            <a:r>
              <a:rPr lang="en-IN" dirty="0"/>
              <a:t>These brought:</a:t>
            </a:r>
          </a:p>
          <a:p>
            <a:pPr>
              <a:buFont typeface="Arial" panose="020B0604020202020204" pitchFamily="34" charset="0"/>
              <a:buChar char="•"/>
            </a:pPr>
            <a:r>
              <a:rPr lang="en-IN" dirty="0"/>
              <a:t>Lower cost</a:t>
            </a:r>
          </a:p>
          <a:p>
            <a:pPr>
              <a:buFont typeface="Arial" panose="020B0604020202020204" pitchFamily="34" charset="0"/>
              <a:buChar char="•"/>
            </a:pPr>
            <a:r>
              <a:rPr lang="en-IN" dirty="0"/>
              <a:t>High performance</a:t>
            </a:r>
          </a:p>
          <a:p>
            <a:pPr>
              <a:buFont typeface="Arial" panose="020B0604020202020204" pitchFamily="34" charset="0"/>
              <a:buChar char="•"/>
            </a:pPr>
            <a:r>
              <a:rPr lang="en-IN" dirty="0"/>
              <a:t>Cloud readiness</a:t>
            </a:r>
          </a:p>
        </p:txBody>
      </p:sp>
      <p:sp>
        <p:nvSpPr>
          <p:cNvPr id="6" name="TextBox 5">
            <a:extLst>
              <a:ext uri="{FF2B5EF4-FFF2-40B4-BE49-F238E27FC236}">
                <a16:creationId xmlns:a16="http://schemas.microsoft.com/office/drawing/2014/main" id="{7AA85428-8A07-7284-F03F-5FD81676806A}"/>
              </a:ext>
            </a:extLst>
          </p:cNvPr>
          <p:cNvSpPr txBox="1"/>
          <p:nvPr/>
        </p:nvSpPr>
        <p:spPr>
          <a:xfrm>
            <a:off x="4759377" y="2031566"/>
            <a:ext cx="4054840" cy="3416320"/>
          </a:xfrm>
          <a:prstGeom prst="rect">
            <a:avLst/>
          </a:prstGeom>
          <a:noFill/>
        </p:spPr>
        <p:txBody>
          <a:bodyPr wrap="square">
            <a:spAutoFit/>
          </a:bodyPr>
          <a:lstStyle/>
          <a:p>
            <a:pPr>
              <a:buNone/>
            </a:pPr>
            <a:r>
              <a:rPr lang="en-IN" b="1" dirty="0"/>
              <a:t>✔ Distributed SQL Databases</a:t>
            </a:r>
          </a:p>
          <a:p>
            <a:pPr>
              <a:buNone/>
            </a:pPr>
            <a:r>
              <a:rPr lang="en-IN" dirty="0"/>
              <a:t>Designed for scalability across clusters:</a:t>
            </a:r>
          </a:p>
          <a:p>
            <a:pPr>
              <a:buNone/>
            </a:pPr>
            <a:endParaRPr lang="en-IN" dirty="0"/>
          </a:p>
          <a:p>
            <a:pPr>
              <a:buFont typeface="Arial" panose="020B0604020202020204" pitchFamily="34" charset="0"/>
              <a:buChar char="•"/>
            </a:pPr>
            <a:r>
              <a:rPr lang="en-IN" dirty="0"/>
              <a:t>Google Spanner</a:t>
            </a:r>
          </a:p>
          <a:p>
            <a:pPr>
              <a:buFont typeface="Arial" panose="020B0604020202020204" pitchFamily="34" charset="0"/>
              <a:buChar char="•"/>
            </a:pPr>
            <a:r>
              <a:rPr lang="en-IN" dirty="0" err="1"/>
              <a:t>CockroachDB</a:t>
            </a:r>
            <a:endParaRPr lang="en-IN" dirty="0"/>
          </a:p>
          <a:p>
            <a:pPr>
              <a:buFont typeface="Arial" panose="020B0604020202020204" pitchFamily="34" charset="0"/>
              <a:buChar char="•"/>
            </a:pPr>
            <a:r>
              <a:rPr lang="en-IN" dirty="0" err="1"/>
              <a:t>YugabyteDB</a:t>
            </a:r>
            <a:endParaRPr lang="en-IN" dirty="0"/>
          </a:p>
          <a:p>
            <a:pPr>
              <a:buNone/>
            </a:pPr>
            <a:r>
              <a:rPr lang="en-IN" b="1" dirty="0"/>
              <a:t>✔ Cloud-Native RDBMS</a:t>
            </a:r>
          </a:p>
          <a:p>
            <a:pPr>
              <a:buNone/>
            </a:pPr>
            <a:r>
              <a:rPr lang="en-IN" dirty="0"/>
              <a:t>Managed services:</a:t>
            </a:r>
          </a:p>
          <a:p>
            <a:pPr>
              <a:buFont typeface="Arial" panose="020B0604020202020204" pitchFamily="34" charset="0"/>
              <a:buChar char="•"/>
            </a:pPr>
            <a:r>
              <a:rPr lang="en-IN" dirty="0"/>
              <a:t>Amazon RDS / Aurora</a:t>
            </a:r>
          </a:p>
          <a:p>
            <a:pPr>
              <a:buFont typeface="Arial" panose="020B0604020202020204" pitchFamily="34" charset="0"/>
              <a:buChar char="•"/>
            </a:pPr>
            <a:r>
              <a:rPr lang="en-IN" dirty="0"/>
              <a:t>Azure SQL Database</a:t>
            </a:r>
          </a:p>
          <a:p>
            <a:pPr>
              <a:buFont typeface="Arial" panose="020B0604020202020204" pitchFamily="34" charset="0"/>
              <a:buChar char="•"/>
            </a:pPr>
            <a:r>
              <a:rPr lang="en-IN" dirty="0"/>
              <a:t>Google Cloud SQL</a:t>
            </a:r>
          </a:p>
        </p:txBody>
      </p:sp>
      <p:sp>
        <p:nvSpPr>
          <p:cNvPr id="7" name="TextBox 6">
            <a:extLst>
              <a:ext uri="{FF2B5EF4-FFF2-40B4-BE49-F238E27FC236}">
                <a16:creationId xmlns:a16="http://schemas.microsoft.com/office/drawing/2014/main" id="{8592485C-699C-C1E0-3F74-F3B48E5F58FC}"/>
              </a:ext>
            </a:extLst>
          </p:cNvPr>
          <p:cNvSpPr txBox="1"/>
          <p:nvPr/>
        </p:nvSpPr>
        <p:spPr>
          <a:xfrm>
            <a:off x="1116767" y="1284370"/>
            <a:ext cx="6100996" cy="369332"/>
          </a:xfrm>
          <a:prstGeom prst="rect">
            <a:avLst/>
          </a:prstGeom>
          <a:noFill/>
        </p:spPr>
        <p:txBody>
          <a:bodyPr wrap="square">
            <a:spAutoFit/>
          </a:bodyPr>
          <a:lstStyle/>
          <a:p>
            <a:pPr algn="l" fontAlgn="base">
              <a:buNone/>
            </a:pPr>
            <a:r>
              <a:rPr lang="en-IN" b="1" i="0" dirty="0">
                <a:solidFill>
                  <a:srgbClr val="333333"/>
                </a:solidFill>
                <a:effectLst/>
                <a:latin typeface="Roboto" panose="02000000000000000000" pitchFamily="2" charset="0"/>
              </a:rPr>
              <a:t>						Evolution of RDBMS</a:t>
            </a:r>
          </a:p>
        </p:txBody>
      </p:sp>
    </p:spTree>
    <p:extLst>
      <p:ext uri="{BB962C8B-B14F-4D97-AF65-F5344CB8AC3E}">
        <p14:creationId xmlns:p14="http://schemas.microsoft.com/office/powerpoint/2010/main" val="31049725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0585B-11BA-50BB-98E3-FD0722212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49BED-3E3A-0146-445E-47DF054431D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81B1396-E2B5-4EBE-8068-DFD64A7ADBFD}"/>
              </a:ext>
            </a:extLst>
          </p:cNvPr>
          <p:cNvSpPr txBox="1"/>
          <p:nvPr/>
        </p:nvSpPr>
        <p:spPr>
          <a:xfrm>
            <a:off x="1821305" y="1134468"/>
            <a:ext cx="6100996" cy="369332"/>
          </a:xfrm>
          <a:prstGeom prst="rect">
            <a:avLst/>
          </a:prstGeom>
          <a:noFill/>
        </p:spPr>
        <p:txBody>
          <a:bodyPr wrap="square">
            <a:spAutoFit/>
          </a:bodyPr>
          <a:lstStyle/>
          <a:p>
            <a:r>
              <a:rPr lang="en-US" b="1" dirty="0"/>
              <a:t>			Logical and Physical Database Design</a:t>
            </a:r>
            <a:endParaRPr lang="en-IN" b="1" dirty="0"/>
          </a:p>
        </p:txBody>
      </p:sp>
      <p:sp>
        <p:nvSpPr>
          <p:cNvPr id="7" name="TextBox 6">
            <a:extLst>
              <a:ext uri="{FF2B5EF4-FFF2-40B4-BE49-F238E27FC236}">
                <a16:creationId xmlns:a16="http://schemas.microsoft.com/office/drawing/2014/main" id="{81A6ABD1-45F7-D56F-1654-89D3A7F1757C}"/>
              </a:ext>
            </a:extLst>
          </p:cNvPr>
          <p:cNvSpPr txBox="1"/>
          <p:nvPr/>
        </p:nvSpPr>
        <p:spPr>
          <a:xfrm>
            <a:off x="1236687" y="1776096"/>
            <a:ext cx="7817371" cy="2031325"/>
          </a:xfrm>
          <a:prstGeom prst="rect">
            <a:avLst/>
          </a:prstGeom>
          <a:noFill/>
        </p:spPr>
        <p:txBody>
          <a:bodyPr wrap="square">
            <a:spAutoFit/>
          </a:bodyPr>
          <a:lstStyle/>
          <a:p>
            <a:pPr>
              <a:buNone/>
            </a:pPr>
            <a:r>
              <a:rPr lang="en-US" b="1" dirty="0"/>
              <a:t>Goal</a:t>
            </a:r>
          </a:p>
          <a:p>
            <a:pPr>
              <a:buNone/>
            </a:pPr>
            <a:endParaRPr lang="en-US" b="1" dirty="0"/>
          </a:p>
          <a:p>
            <a:pPr>
              <a:buNone/>
            </a:pPr>
            <a:r>
              <a:rPr lang="en-US" dirty="0"/>
              <a:t>Optimize for:</a:t>
            </a:r>
          </a:p>
          <a:p>
            <a:pPr>
              <a:buFont typeface="Arial" panose="020B0604020202020204" pitchFamily="34" charset="0"/>
              <a:buChar char="•"/>
            </a:pPr>
            <a:r>
              <a:rPr lang="en-US" dirty="0"/>
              <a:t>Performance</a:t>
            </a:r>
          </a:p>
          <a:p>
            <a:pPr>
              <a:buFont typeface="Arial" panose="020B0604020202020204" pitchFamily="34" charset="0"/>
              <a:buChar char="•"/>
            </a:pPr>
            <a:r>
              <a:rPr lang="en-US" dirty="0"/>
              <a:t>Storage</a:t>
            </a:r>
          </a:p>
          <a:p>
            <a:pPr>
              <a:buFont typeface="Arial" panose="020B0604020202020204" pitchFamily="34" charset="0"/>
              <a:buChar char="•"/>
            </a:pPr>
            <a:r>
              <a:rPr lang="en-US" dirty="0"/>
              <a:t>Efficiency</a:t>
            </a:r>
          </a:p>
          <a:p>
            <a:pPr>
              <a:buFont typeface="Arial" panose="020B0604020202020204" pitchFamily="34" charset="0"/>
              <a:buChar char="•"/>
            </a:pPr>
            <a:r>
              <a:rPr lang="en-US" dirty="0"/>
              <a:t>Scalability</a:t>
            </a:r>
            <a:endParaRPr lang="en-IN" dirty="0"/>
          </a:p>
        </p:txBody>
      </p:sp>
      <p:sp>
        <p:nvSpPr>
          <p:cNvPr id="9" name="TextBox 8">
            <a:extLst>
              <a:ext uri="{FF2B5EF4-FFF2-40B4-BE49-F238E27FC236}">
                <a16:creationId xmlns:a16="http://schemas.microsoft.com/office/drawing/2014/main" id="{87675A0F-B942-7276-3E44-17F446BEBD60}"/>
              </a:ext>
            </a:extLst>
          </p:cNvPr>
          <p:cNvSpPr txBox="1"/>
          <p:nvPr/>
        </p:nvSpPr>
        <p:spPr>
          <a:xfrm>
            <a:off x="1206707" y="4084581"/>
            <a:ext cx="7652479" cy="2308324"/>
          </a:xfrm>
          <a:prstGeom prst="rect">
            <a:avLst/>
          </a:prstGeom>
          <a:noFill/>
        </p:spPr>
        <p:txBody>
          <a:bodyPr wrap="square">
            <a:spAutoFit/>
          </a:bodyPr>
          <a:lstStyle/>
          <a:p>
            <a:pPr>
              <a:buNone/>
            </a:pPr>
            <a:r>
              <a:rPr lang="en-US" b="1" dirty="0"/>
              <a:t>Example</a:t>
            </a:r>
          </a:p>
          <a:p>
            <a:pPr>
              <a:buNone/>
            </a:pPr>
            <a:endParaRPr lang="en-US" b="1" dirty="0"/>
          </a:p>
          <a:p>
            <a:pPr>
              <a:buNone/>
            </a:pPr>
            <a:r>
              <a:rPr lang="en-US" dirty="0"/>
              <a:t>Choosing:</a:t>
            </a:r>
          </a:p>
          <a:p>
            <a:pPr>
              <a:buNone/>
            </a:pPr>
            <a:endParaRPr lang="en-US" dirty="0"/>
          </a:p>
          <a:p>
            <a:pPr>
              <a:buFont typeface="Arial" panose="020B0604020202020204" pitchFamily="34" charset="0"/>
              <a:buChar char="•"/>
            </a:pPr>
            <a:r>
              <a:rPr lang="en-US" dirty="0">
                <a:latin typeface="Courier New" panose="02070309020205020404" pitchFamily="49" charset="0"/>
              </a:rPr>
              <a:t>VARCHAR(255)</a:t>
            </a:r>
            <a:r>
              <a:rPr lang="en-US" dirty="0"/>
              <a:t> for customer name</a:t>
            </a:r>
          </a:p>
          <a:p>
            <a:pPr>
              <a:buFont typeface="Arial" panose="020B0604020202020204" pitchFamily="34" charset="0"/>
              <a:buChar char="•"/>
            </a:pPr>
            <a:r>
              <a:rPr lang="en-US" dirty="0"/>
              <a:t>Creating an index on </a:t>
            </a:r>
            <a:r>
              <a:rPr lang="en-US" dirty="0">
                <a:latin typeface="Courier New" panose="02070309020205020404" pitchFamily="49" charset="0"/>
              </a:rPr>
              <a:t>email</a:t>
            </a:r>
            <a:endParaRPr lang="en-US" dirty="0"/>
          </a:p>
          <a:p>
            <a:pPr>
              <a:buFont typeface="Arial" panose="020B0604020202020204" pitchFamily="34" charset="0"/>
              <a:buChar char="•"/>
            </a:pPr>
            <a:r>
              <a:rPr lang="en-US" dirty="0"/>
              <a:t>Partitioning orders table by date</a:t>
            </a:r>
          </a:p>
          <a:p>
            <a:pPr>
              <a:buFont typeface="Arial" panose="020B0604020202020204" pitchFamily="34" charset="0"/>
              <a:buChar char="•"/>
            </a:pPr>
            <a:r>
              <a:rPr lang="en-US" dirty="0" err="1"/>
              <a:t>Denormalizing</a:t>
            </a:r>
            <a:r>
              <a:rPr lang="en-US" dirty="0"/>
              <a:t> product description for faster read</a:t>
            </a:r>
          </a:p>
        </p:txBody>
      </p:sp>
    </p:spTree>
    <p:extLst>
      <p:ext uri="{BB962C8B-B14F-4D97-AF65-F5344CB8AC3E}">
        <p14:creationId xmlns:p14="http://schemas.microsoft.com/office/powerpoint/2010/main" val="1011815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FD9DF-CF8A-BFC4-C8AC-5BA78BAA0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A52D8-0F06-DBB0-DC9D-BD81EEF519A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06AE9F9D-6B85-BD90-9872-0BAE70948E89}"/>
              </a:ext>
            </a:extLst>
          </p:cNvPr>
          <p:cNvSpPr txBox="1"/>
          <p:nvPr/>
        </p:nvSpPr>
        <p:spPr>
          <a:xfrm>
            <a:off x="1656414" y="1059516"/>
            <a:ext cx="6100996" cy="369332"/>
          </a:xfrm>
          <a:prstGeom prst="rect">
            <a:avLst/>
          </a:prstGeom>
          <a:noFill/>
        </p:spPr>
        <p:txBody>
          <a:bodyPr wrap="square">
            <a:spAutoFit/>
          </a:bodyPr>
          <a:lstStyle/>
          <a:p>
            <a:r>
              <a:rPr lang="en-US" b="1" dirty="0"/>
              <a:t>			Logical and Physical Database Design</a:t>
            </a:r>
            <a:endParaRPr lang="en-IN" b="1" dirty="0"/>
          </a:p>
        </p:txBody>
      </p:sp>
      <p:pic>
        <p:nvPicPr>
          <p:cNvPr id="6" name="Picture 5" descr="A screenshot of a computer&#10;&#10;AI-generated content may be incorrect.">
            <a:extLst>
              <a:ext uri="{FF2B5EF4-FFF2-40B4-BE49-F238E27FC236}">
                <a16:creationId xmlns:a16="http://schemas.microsoft.com/office/drawing/2014/main" id="{B372C09D-EB21-1E76-9632-C01C8B07F634}"/>
              </a:ext>
            </a:extLst>
          </p:cNvPr>
          <p:cNvPicPr>
            <a:picLocks noChangeAspect="1"/>
          </p:cNvPicPr>
          <p:nvPr/>
        </p:nvPicPr>
        <p:blipFill>
          <a:blip r:embed="rId2"/>
          <a:stretch>
            <a:fillRect/>
          </a:stretch>
        </p:blipFill>
        <p:spPr>
          <a:xfrm>
            <a:off x="1272726" y="1824796"/>
            <a:ext cx="8297433" cy="3658111"/>
          </a:xfrm>
          <a:prstGeom prst="rect">
            <a:avLst/>
          </a:prstGeom>
        </p:spPr>
      </p:pic>
    </p:spTree>
    <p:extLst>
      <p:ext uri="{BB962C8B-B14F-4D97-AF65-F5344CB8AC3E}">
        <p14:creationId xmlns:p14="http://schemas.microsoft.com/office/powerpoint/2010/main" val="2010485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F1A62-27F6-7968-376D-95C6E698D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6DD78-D25E-3C0E-EF59-69A885F84E0C}"/>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D0C6577C-94AE-4805-DE07-EBAED7FC27FF}"/>
              </a:ext>
            </a:extLst>
          </p:cNvPr>
          <p:cNvSpPr txBox="1"/>
          <p:nvPr/>
        </p:nvSpPr>
        <p:spPr>
          <a:xfrm>
            <a:off x="1821305" y="1104487"/>
            <a:ext cx="6100996" cy="369332"/>
          </a:xfrm>
          <a:prstGeom prst="rect">
            <a:avLst/>
          </a:prstGeom>
          <a:noFill/>
        </p:spPr>
        <p:txBody>
          <a:bodyPr wrap="square">
            <a:spAutoFit/>
          </a:bodyPr>
          <a:lstStyle/>
          <a:p>
            <a:r>
              <a:rPr lang="en-US" b="1" dirty="0"/>
              <a:t>			Logical and Physical Database Design</a:t>
            </a:r>
            <a:endParaRPr lang="en-IN" b="1" dirty="0"/>
          </a:p>
        </p:txBody>
      </p:sp>
      <p:pic>
        <p:nvPicPr>
          <p:cNvPr id="7" name="Picture 6" descr="A screenshot of a computer program">
            <a:extLst>
              <a:ext uri="{FF2B5EF4-FFF2-40B4-BE49-F238E27FC236}">
                <a16:creationId xmlns:a16="http://schemas.microsoft.com/office/drawing/2014/main" id="{20D9CA91-8640-F285-F97B-760F30414F96}"/>
              </a:ext>
            </a:extLst>
          </p:cNvPr>
          <p:cNvPicPr>
            <a:picLocks noChangeAspect="1"/>
          </p:cNvPicPr>
          <p:nvPr/>
        </p:nvPicPr>
        <p:blipFill>
          <a:blip r:embed="rId2"/>
          <a:stretch>
            <a:fillRect/>
          </a:stretch>
        </p:blipFill>
        <p:spPr>
          <a:xfrm>
            <a:off x="2252396" y="2122350"/>
            <a:ext cx="6068272" cy="2343477"/>
          </a:xfrm>
          <a:prstGeom prst="rect">
            <a:avLst/>
          </a:prstGeom>
        </p:spPr>
      </p:pic>
    </p:spTree>
    <p:extLst>
      <p:ext uri="{BB962C8B-B14F-4D97-AF65-F5344CB8AC3E}">
        <p14:creationId xmlns:p14="http://schemas.microsoft.com/office/powerpoint/2010/main" val="27010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79A5-1679-AC77-6F50-78DA5B2DA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7FA54-88CE-4F41-D70A-DBB93B7AB62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77232AD-C997-645A-A27D-3A532554C19B}"/>
              </a:ext>
            </a:extLst>
          </p:cNvPr>
          <p:cNvSpPr txBox="1"/>
          <p:nvPr/>
        </p:nvSpPr>
        <p:spPr>
          <a:xfrm>
            <a:off x="1746354" y="924606"/>
            <a:ext cx="6100996" cy="369332"/>
          </a:xfrm>
          <a:prstGeom prst="rect">
            <a:avLst/>
          </a:prstGeom>
          <a:noFill/>
        </p:spPr>
        <p:txBody>
          <a:bodyPr wrap="square">
            <a:spAutoFit/>
          </a:bodyPr>
          <a:lstStyle/>
          <a:p>
            <a:r>
              <a:rPr lang="en-US" b="1" dirty="0"/>
              <a:t>				   RDBMS Architectures</a:t>
            </a:r>
            <a:endParaRPr lang="en-IN" b="1" dirty="0"/>
          </a:p>
        </p:txBody>
      </p:sp>
      <p:sp>
        <p:nvSpPr>
          <p:cNvPr id="6" name="TextBox 5">
            <a:extLst>
              <a:ext uri="{FF2B5EF4-FFF2-40B4-BE49-F238E27FC236}">
                <a16:creationId xmlns:a16="http://schemas.microsoft.com/office/drawing/2014/main" id="{C697518D-3641-7F80-BCD8-D1F735D7DA17}"/>
              </a:ext>
            </a:extLst>
          </p:cNvPr>
          <p:cNvSpPr txBox="1"/>
          <p:nvPr/>
        </p:nvSpPr>
        <p:spPr>
          <a:xfrm>
            <a:off x="2945567" y="1449260"/>
            <a:ext cx="6100996" cy="369332"/>
          </a:xfrm>
          <a:prstGeom prst="rect">
            <a:avLst/>
          </a:prstGeom>
          <a:noFill/>
        </p:spPr>
        <p:txBody>
          <a:bodyPr wrap="square">
            <a:spAutoFit/>
          </a:bodyPr>
          <a:lstStyle/>
          <a:p>
            <a:r>
              <a:rPr lang="en-IN" b="1" dirty="0"/>
              <a:t>Single-user vs Multi-user Systems</a:t>
            </a:r>
          </a:p>
        </p:txBody>
      </p:sp>
      <p:pic>
        <p:nvPicPr>
          <p:cNvPr id="8" name="Picture 7" descr="A screenshot of a computer">
            <a:extLst>
              <a:ext uri="{FF2B5EF4-FFF2-40B4-BE49-F238E27FC236}">
                <a16:creationId xmlns:a16="http://schemas.microsoft.com/office/drawing/2014/main" id="{B8D98034-69FD-1674-7870-6E2A2087D459}"/>
              </a:ext>
            </a:extLst>
          </p:cNvPr>
          <p:cNvPicPr>
            <a:picLocks noChangeAspect="1"/>
          </p:cNvPicPr>
          <p:nvPr/>
        </p:nvPicPr>
        <p:blipFill>
          <a:blip r:embed="rId2"/>
          <a:stretch>
            <a:fillRect/>
          </a:stretch>
        </p:blipFill>
        <p:spPr>
          <a:xfrm>
            <a:off x="1176755" y="1986051"/>
            <a:ext cx="7440063" cy="4324954"/>
          </a:xfrm>
          <a:prstGeom prst="rect">
            <a:avLst/>
          </a:prstGeom>
        </p:spPr>
      </p:pic>
    </p:spTree>
    <p:extLst>
      <p:ext uri="{BB962C8B-B14F-4D97-AF65-F5344CB8AC3E}">
        <p14:creationId xmlns:p14="http://schemas.microsoft.com/office/powerpoint/2010/main" val="1328397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AF0C3-7303-8913-C4F2-3FC9FCE70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CB5CB-C114-513B-4DEA-BF3F22E6D48E}"/>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3" name="TextBox 2">
            <a:extLst>
              <a:ext uri="{FF2B5EF4-FFF2-40B4-BE49-F238E27FC236}">
                <a16:creationId xmlns:a16="http://schemas.microsoft.com/office/drawing/2014/main" id="{F1F6265E-A6A3-1B86-B799-3A85F9F2CAC4}"/>
              </a:ext>
            </a:extLst>
          </p:cNvPr>
          <p:cNvSpPr txBox="1"/>
          <p:nvPr/>
        </p:nvSpPr>
        <p:spPr>
          <a:xfrm>
            <a:off x="1536492" y="1359320"/>
            <a:ext cx="6100996" cy="369332"/>
          </a:xfrm>
          <a:prstGeom prst="rect">
            <a:avLst/>
          </a:prstGeom>
          <a:noFill/>
        </p:spPr>
        <p:txBody>
          <a:bodyPr wrap="square">
            <a:spAutoFit/>
          </a:bodyPr>
          <a:lstStyle/>
          <a:p>
            <a:r>
              <a:rPr lang="en-US" b="1" dirty="0"/>
              <a:t>			Centralized vs Distributed Databases</a:t>
            </a:r>
            <a:endParaRPr lang="en-IN" b="1" dirty="0"/>
          </a:p>
        </p:txBody>
      </p:sp>
      <p:pic>
        <p:nvPicPr>
          <p:cNvPr id="6" name="Picture 5" descr="A screenshot of a computer">
            <a:extLst>
              <a:ext uri="{FF2B5EF4-FFF2-40B4-BE49-F238E27FC236}">
                <a16:creationId xmlns:a16="http://schemas.microsoft.com/office/drawing/2014/main" id="{1464E71A-3BF3-418D-CC2F-1ECB25B42FF3}"/>
              </a:ext>
            </a:extLst>
          </p:cNvPr>
          <p:cNvPicPr>
            <a:picLocks noChangeAspect="1"/>
          </p:cNvPicPr>
          <p:nvPr/>
        </p:nvPicPr>
        <p:blipFill>
          <a:blip r:embed="rId2"/>
          <a:stretch>
            <a:fillRect/>
          </a:stretch>
        </p:blipFill>
        <p:spPr>
          <a:xfrm>
            <a:off x="1088924" y="2167893"/>
            <a:ext cx="8545118" cy="4201111"/>
          </a:xfrm>
          <a:prstGeom prst="rect">
            <a:avLst/>
          </a:prstGeom>
        </p:spPr>
      </p:pic>
    </p:spTree>
    <p:extLst>
      <p:ext uri="{BB962C8B-B14F-4D97-AF65-F5344CB8AC3E}">
        <p14:creationId xmlns:p14="http://schemas.microsoft.com/office/powerpoint/2010/main" val="2456586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DA14-3443-4015-EE88-135241A02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EEFD9-0F73-1B4D-E880-F660BAC4A4EF}"/>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4" name="TextBox 3">
            <a:extLst>
              <a:ext uri="{FF2B5EF4-FFF2-40B4-BE49-F238E27FC236}">
                <a16:creationId xmlns:a16="http://schemas.microsoft.com/office/drawing/2014/main" id="{ED04A980-4F4E-5DEC-E5DA-275B639162E5}"/>
              </a:ext>
            </a:extLst>
          </p:cNvPr>
          <p:cNvSpPr txBox="1"/>
          <p:nvPr/>
        </p:nvSpPr>
        <p:spPr>
          <a:xfrm>
            <a:off x="1131757" y="884500"/>
            <a:ext cx="5343994" cy="646331"/>
          </a:xfrm>
          <a:prstGeom prst="rect">
            <a:avLst/>
          </a:prstGeom>
          <a:noFill/>
        </p:spPr>
        <p:txBody>
          <a:bodyPr wrap="square">
            <a:spAutoFit/>
          </a:bodyPr>
          <a:lstStyle/>
          <a:p>
            <a:pPr fontAlgn="base"/>
            <a:r>
              <a:rPr lang="en-US" b="1" dirty="0"/>
              <a:t>						Concepts of RDBMS</a:t>
            </a:r>
          </a:p>
          <a:p>
            <a:pPr>
              <a:buNone/>
            </a:pPr>
            <a:endParaRPr lang="en-US" dirty="0"/>
          </a:p>
        </p:txBody>
      </p:sp>
      <p:sp>
        <p:nvSpPr>
          <p:cNvPr id="3" name="TextBox 2">
            <a:extLst>
              <a:ext uri="{FF2B5EF4-FFF2-40B4-BE49-F238E27FC236}">
                <a16:creationId xmlns:a16="http://schemas.microsoft.com/office/drawing/2014/main" id="{8E1E13F4-2329-5C9C-0DDE-A5692C22E12A}"/>
              </a:ext>
            </a:extLst>
          </p:cNvPr>
          <p:cNvSpPr txBox="1"/>
          <p:nvPr/>
        </p:nvSpPr>
        <p:spPr>
          <a:xfrm>
            <a:off x="1536492" y="1359320"/>
            <a:ext cx="6100996" cy="369332"/>
          </a:xfrm>
          <a:prstGeom prst="rect">
            <a:avLst/>
          </a:prstGeom>
          <a:noFill/>
        </p:spPr>
        <p:txBody>
          <a:bodyPr wrap="square">
            <a:spAutoFit/>
          </a:bodyPr>
          <a:lstStyle/>
          <a:p>
            <a:r>
              <a:rPr lang="en-US" b="1" dirty="0"/>
              <a:t>			Client–Server Architecture in RDBMS</a:t>
            </a:r>
            <a:endParaRPr lang="en-IN" b="1" dirty="0"/>
          </a:p>
        </p:txBody>
      </p:sp>
      <p:sp>
        <p:nvSpPr>
          <p:cNvPr id="6" name="TextBox 5">
            <a:extLst>
              <a:ext uri="{FF2B5EF4-FFF2-40B4-BE49-F238E27FC236}">
                <a16:creationId xmlns:a16="http://schemas.microsoft.com/office/drawing/2014/main" id="{E173E605-7704-7F62-45AC-473723737284}"/>
              </a:ext>
            </a:extLst>
          </p:cNvPr>
          <p:cNvSpPr txBox="1"/>
          <p:nvPr/>
        </p:nvSpPr>
        <p:spPr>
          <a:xfrm>
            <a:off x="1206708" y="2169428"/>
            <a:ext cx="7952282" cy="1477328"/>
          </a:xfrm>
          <a:prstGeom prst="rect">
            <a:avLst/>
          </a:prstGeom>
          <a:noFill/>
        </p:spPr>
        <p:txBody>
          <a:bodyPr wrap="square">
            <a:spAutoFit/>
          </a:bodyPr>
          <a:lstStyle/>
          <a:p>
            <a:r>
              <a:rPr lang="en-US" b="1" dirty="0"/>
              <a:t>Client–Server architecture</a:t>
            </a:r>
            <a:r>
              <a:rPr lang="en-US" dirty="0"/>
              <a:t> is a database computing model where the </a:t>
            </a:r>
            <a:r>
              <a:rPr lang="en-US" b="1" dirty="0"/>
              <a:t>database server</a:t>
            </a:r>
            <a:r>
              <a:rPr lang="en-US" dirty="0"/>
              <a:t> stores, manages, and processes data, and the </a:t>
            </a:r>
            <a:r>
              <a:rPr lang="en-US" b="1" dirty="0"/>
              <a:t>client</a:t>
            </a:r>
            <a:r>
              <a:rPr lang="en-US" dirty="0"/>
              <a:t> sends requests to access or modify data.</a:t>
            </a:r>
          </a:p>
          <a:p>
            <a:br>
              <a:rPr lang="en-US" dirty="0"/>
            </a:br>
            <a:r>
              <a:rPr lang="en-US" dirty="0"/>
              <a:t>The relationship works in a </a:t>
            </a:r>
            <a:r>
              <a:rPr lang="en-US" b="1" dirty="0"/>
              <a:t>request–response</a:t>
            </a:r>
            <a:r>
              <a:rPr lang="en-US" dirty="0"/>
              <a:t> manner.</a:t>
            </a:r>
            <a:endParaRPr lang="en-IN" dirty="0"/>
          </a:p>
        </p:txBody>
      </p:sp>
    </p:spTree>
    <p:extLst>
      <p:ext uri="{BB962C8B-B14F-4D97-AF65-F5344CB8AC3E}">
        <p14:creationId xmlns:p14="http://schemas.microsoft.com/office/powerpoint/2010/main" val="37294677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C9666-E7E9-47D2-07B4-C8BA9F678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BC2C5-C708-4401-0DDC-9DAA5B8CC3D6}"/>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9C3330D2-7E54-CC2B-E140-259746BBC418}"/>
              </a:ext>
            </a:extLst>
          </p:cNvPr>
          <p:cNvSpPr txBox="1"/>
          <p:nvPr/>
        </p:nvSpPr>
        <p:spPr>
          <a:xfrm>
            <a:off x="981855" y="1873850"/>
            <a:ext cx="6100996" cy="2585323"/>
          </a:xfrm>
          <a:prstGeom prst="rect">
            <a:avLst/>
          </a:prstGeom>
          <a:noFill/>
        </p:spPr>
        <p:txBody>
          <a:bodyPr wrap="square">
            <a:spAutoFit/>
          </a:bodyPr>
          <a:lstStyle/>
          <a:p>
            <a:pPr marL="342900" indent="-342900">
              <a:buAutoNum type="arabicPeriod"/>
            </a:pPr>
            <a:r>
              <a:rPr lang="en-US" b="1" dirty="0"/>
              <a:t>What is Client?</a:t>
            </a:r>
          </a:p>
          <a:p>
            <a:pPr marL="342900" indent="-342900">
              <a:buAutoNum type="arabicPeriod"/>
            </a:pPr>
            <a:endParaRPr lang="en-US" b="1" dirty="0"/>
          </a:p>
          <a:p>
            <a:pPr>
              <a:buNone/>
            </a:pPr>
            <a:r>
              <a:rPr lang="en-US" dirty="0"/>
              <a:t>A </a:t>
            </a:r>
            <a:r>
              <a:rPr lang="en-US" b="1" dirty="0"/>
              <a:t>client</a:t>
            </a:r>
            <a:r>
              <a:rPr lang="en-US" dirty="0"/>
              <a:t> is an application or user interface that sends SQL queries to the database server.</a:t>
            </a:r>
          </a:p>
          <a:p>
            <a:pPr>
              <a:buNone/>
            </a:pPr>
            <a:r>
              <a:rPr lang="en-US" dirty="0"/>
              <a:t>Examples:</a:t>
            </a:r>
          </a:p>
          <a:p>
            <a:pPr>
              <a:buFont typeface="Arial" panose="020B0604020202020204" pitchFamily="34" charset="0"/>
              <a:buChar char="•"/>
            </a:pPr>
            <a:r>
              <a:rPr lang="en-US" dirty="0"/>
              <a:t>SQL Developer</a:t>
            </a:r>
          </a:p>
          <a:p>
            <a:pPr>
              <a:buFont typeface="Arial" panose="020B0604020202020204" pitchFamily="34" charset="0"/>
              <a:buChar char="•"/>
            </a:pPr>
            <a:r>
              <a:rPr lang="en-US" dirty="0"/>
              <a:t>MySQL Workbench</a:t>
            </a:r>
          </a:p>
          <a:p>
            <a:pPr>
              <a:buFont typeface="Arial" panose="020B0604020202020204" pitchFamily="34" charset="0"/>
              <a:buChar char="•"/>
            </a:pPr>
            <a:r>
              <a:rPr lang="en-US" dirty="0"/>
              <a:t>Web application (UI)</a:t>
            </a:r>
          </a:p>
          <a:p>
            <a:pPr>
              <a:buFont typeface="Arial" panose="020B0604020202020204" pitchFamily="34" charset="0"/>
              <a:buChar char="•"/>
            </a:pPr>
            <a:r>
              <a:rPr lang="en-US" dirty="0"/>
              <a:t>Mobile app sending API requests</a:t>
            </a:r>
          </a:p>
        </p:txBody>
      </p:sp>
      <p:sp>
        <p:nvSpPr>
          <p:cNvPr id="7" name="TextBox 6">
            <a:extLst>
              <a:ext uri="{FF2B5EF4-FFF2-40B4-BE49-F238E27FC236}">
                <a16:creationId xmlns:a16="http://schemas.microsoft.com/office/drawing/2014/main" id="{E186ECBB-526E-5646-7186-0C7BB2B4D69F}"/>
              </a:ext>
            </a:extLst>
          </p:cNvPr>
          <p:cNvSpPr txBox="1"/>
          <p:nvPr/>
        </p:nvSpPr>
        <p:spPr>
          <a:xfrm>
            <a:off x="1536492" y="1359320"/>
            <a:ext cx="6100996" cy="369332"/>
          </a:xfrm>
          <a:prstGeom prst="rect">
            <a:avLst/>
          </a:prstGeom>
          <a:noFill/>
        </p:spPr>
        <p:txBody>
          <a:bodyPr wrap="square">
            <a:spAutoFit/>
          </a:bodyPr>
          <a:lstStyle/>
          <a:p>
            <a:r>
              <a:rPr lang="en-US" b="1" dirty="0"/>
              <a:t>			Client–Server Architecture in RDBMS</a:t>
            </a:r>
            <a:endParaRPr lang="en-IN" b="1" dirty="0"/>
          </a:p>
        </p:txBody>
      </p:sp>
    </p:spTree>
    <p:extLst>
      <p:ext uri="{BB962C8B-B14F-4D97-AF65-F5344CB8AC3E}">
        <p14:creationId xmlns:p14="http://schemas.microsoft.com/office/powerpoint/2010/main" val="36941330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0EDCD-3773-4A74-5CFC-9D1584151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3E00F-7FF8-50BE-294E-B3A829A03873}"/>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268A7A9C-42E9-05D7-5920-4D4849EFF4B5}"/>
              </a:ext>
            </a:extLst>
          </p:cNvPr>
          <p:cNvSpPr txBox="1"/>
          <p:nvPr/>
        </p:nvSpPr>
        <p:spPr>
          <a:xfrm>
            <a:off x="981855" y="1873850"/>
            <a:ext cx="6100996" cy="1477328"/>
          </a:xfrm>
          <a:prstGeom prst="rect">
            <a:avLst/>
          </a:prstGeom>
          <a:noFill/>
        </p:spPr>
        <p:txBody>
          <a:bodyPr wrap="square">
            <a:spAutoFit/>
          </a:bodyPr>
          <a:lstStyle/>
          <a:p>
            <a:r>
              <a:rPr lang="en-US" b="1" dirty="0"/>
              <a:t>2. What is Server?</a:t>
            </a:r>
          </a:p>
          <a:p>
            <a:endParaRPr lang="en-US" b="1" dirty="0"/>
          </a:p>
          <a:p>
            <a:r>
              <a:rPr lang="en-US" dirty="0"/>
              <a:t>A </a:t>
            </a:r>
            <a:r>
              <a:rPr lang="en-US" b="1" dirty="0"/>
              <a:t>server</a:t>
            </a:r>
            <a:r>
              <a:rPr lang="en-US" dirty="0"/>
              <a:t> is a powerful machine running the </a:t>
            </a:r>
            <a:r>
              <a:rPr lang="en-US" b="1" dirty="0"/>
              <a:t>RDBMS software</a:t>
            </a:r>
            <a:r>
              <a:rPr lang="en-US" dirty="0"/>
              <a:t> (e.g., MySQL, Oracle DB, PostgreSQL) that stores the database and executes SQL queries.</a:t>
            </a:r>
          </a:p>
        </p:txBody>
      </p:sp>
      <p:sp>
        <p:nvSpPr>
          <p:cNvPr id="7" name="TextBox 6">
            <a:extLst>
              <a:ext uri="{FF2B5EF4-FFF2-40B4-BE49-F238E27FC236}">
                <a16:creationId xmlns:a16="http://schemas.microsoft.com/office/drawing/2014/main" id="{3A2E0529-74D5-AF0E-2D3C-4681A7D8AF24}"/>
              </a:ext>
            </a:extLst>
          </p:cNvPr>
          <p:cNvSpPr txBox="1"/>
          <p:nvPr/>
        </p:nvSpPr>
        <p:spPr>
          <a:xfrm>
            <a:off x="1536492" y="1359320"/>
            <a:ext cx="6100996" cy="369332"/>
          </a:xfrm>
          <a:prstGeom prst="rect">
            <a:avLst/>
          </a:prstGeom>
          <a:noFill/>
        </p:spPr>
        <p:txBody>
          <a:bodyPr wrap="square">
            <a:spAutoFit/>
          </a:bodyPr>
          <a:lstStyle/>
          <a:p>
            <a:r>
              <a:rPr lang="en-US" b="1" dirty="0"/>
              <a:t>			Client–Server Architecture in RDBMS</a:t>
            </a:r>
            <a:endParaRPr lang="en-IN" b="1" dirty="0"/>
          </a:p>
        </p:txBody>
      </p:sp>
      <p:sp>
        <p:nvSpPr>
          <p:cNvPr id="4" name="TextBox 3">
            <a:extLst>
              <a:ext uri="{FF2B5EF4-FFF2-40B4-BE49-F238E27FC236}">
                <a16:creationId xmlns:a16="http://schemas.microsoft.com/office/drawing/2014/main" id="{B0F34980-3AAD-727E-1727-EF85496321A7}"/>
              </a:ext>
            </a:extLst>
          </p:cNvPr>
          <p:cNvSpPr txBox="1"/>
          <p:nvPr/>
        </p:nvSpPr>
        <p:spPr>
          <a:xfrm>
            <a:off x="876925" y="3709826"/>
            <a:ext cx="6100996" cy="2031325"/>
          </a:xfrm>
          <a:prstGeom prst="rect">
            <a:avLst/>
          </a:prstGeom>
          <a:noFill/>
        </p:spPr>
        <p:txBody>
          <a:bodyPr wrap="square">
            <a:spAutoFit/>
          </a:bodyPr>
          <a:lstStyle/>
          <a:p>
            <a:pPr>
              <a:buNone/>
            </a:pPr>
            <a:r>
              <a:rPr lang="en-US" b="1" dirty="0"/>
              <a:t>3. How Client–Server Works</a:t>
            </a:r>
            <a:br>
              <a:rPr lang="en-US" b="1" dirty="0"/>
            </a:br>
            <a:endParaRPr lang="en-US" b="1" dirty="0"/>
          </a:p>
          <a:p>
            <a:pPr>
              <a:buFont typeface="+mj-lt"/>
              <a:buAutoNum type="arabicPeriod"/>
            </a:pPr>
            <a:r>
              <a:rPr lang="en-US" dirty="0"/>
              <a:t>Client sends SQL request (SELECT/INSERT/UPDATE/DELETE).</a:t>
            </a:r>
          </a:p>
          <a:p>
            <a:pPr>
              <a:buFont typeface="+mj-lt"/>
              <a:buAutoNum type="arabicPeriod"/>
            </a:pPr>
            <a:r>
              <a:rPr lang="en-US" dirty="0"/>
              <a:t>Server processes the query using SQL engine.</a:t>
            </a:r>
          </a:p>
          <a:p>
            <a:pPr>
              <a:buFont typeface="+mj-lt"/>
              <a:buAutoNum type="arabicPeriod"/>
            </a:pPr>
            <a:r>
              <a:rPr lang="en-US" dirty="0"/>
              <a:t>Server returns the result set to the client.</a:t>
            </a:r>
          </a:p>
          <a:p>
            <a:pPr>
              <a:buFont typeface="+mj-lt"/>
              <a:buAutoNum type="arabicPeriod"/>
            </a:pPr>
            <a:r>
              <a:rPr lang="en-US" dirty="0"/>
              <a:t>Client displays/uses the data.</a:t>
            </a:r>
          </a:p>
        </p:txBody>
      </p:sp>
    </p:spTree>
    <p:extLst>
      <p:ext uri="{BB962C8B-B14F-4D97-AF65-F5344CB8AC3E}">
        <p14:creationId xmlns:p14="http://schemas.microsoft.com/office/powerpoint/2010/main" val="4205156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0092D-8E23-83B1-9BE5-FA812CCF3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6AD2B-06D6-0D3D-542C-E81EA108FDF7}"/>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5" name="TextBox 4">
            <a:extLst>
              <a:ext uri="{FF2B5EF4-FFF2-40B4-BE49-F238E27FC236}">
                <a16:creationId xmlns:a16="http://schemas.microsoft.com/office/drawing/2014/main" id="{31A7C1A0-B250-66B4-A210-323BB70D0FBF}"/>
              </a:ext>
            </a:extLst>
          </p:cNvPr>
          <p:cNvSpPr txBox="1"/>
          <p:nvPr/>
        </p:nvSpPr>
        <p:spPr>
          <a:xfrm>
            <a:off x="1536492" y="1359320"/>
            <a:ext cx="6100996" cy="369332"/>
          </a:xfrm>
          <a:prstGeom prst="rect">
            <a:avLst/>
          </a:prstGeom>
          <a:noFill/>
        </p:spPr>
        <p:txBody>
          <a:bodyPr wrap="square">
            <a:spAutoFit/>
          </a:bodyPr>
          <a:lstStyle/>
          <a:p>
            <a:r>
              <a:rPr lang="en-US" b="1" dirty="0"/>
              <a:t>			Client–Server Architecture in RDBMS</a:t>
            </a:r>
            <a:endParaRPr lang="en-IN" b="1" dirty="0"/>
          </a:p>
        </p:txBody>
      </p:sp>
      <p:pic>
        <p:nvPicPr>
          <p:cNvPr id="1026" name="Picture 2" descr="Client-Server Architecture Explained">
            <a:extLst>
              <a:ext uri="{FF2B5EF4-FFF2-40B4-BE49-F238E27FC236}">
                <a16:creationId xmlns:a16="http://schemas.microsoft.com/office/drawing/2014/main" id="{51359344-D773-F491-24F7-D48276768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675" y="2068642"/>
            <a:ext cx="7334483" cy="457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939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08D35-1477-D16B-5A16-18FAD7598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576B6-FB03-FD19-3A90-4C06520A8C61}"/>
              </a:ext>
            </a:extLst>
          </p:cNvPr>
          <p:cNvSpPr>
            <a:spLocks noGrp="1"/>
          </p:cNvSpPr>
          <p:nvPr>
            <p:ph type="title"/>
          </p:nvPr>
        </p:nvSpPr>
        <p:spPr>
          <a:xfrm>
            <a:off x="602384" y="249836"/>
            <a:ext cx="8596668" cy="1320800"/>
          </a:xfrm>
        </p:spPr>
        <p:txBody>
          <a:bodyPr/>
          <a:lstStyle/>
          <a:p>
            <a:pPr algn="ctr"/>
            <a:r>
              <a:rPr lang="en-IN" dirty="0">
                <a:solidFill>
                  <a:schemeClr val="tx1"/>
                </a:solidFill>
              </a:rPr>
              <a:t>		Introduction to RDBMS</a:t>
            </a:r>
          </a:p>
        </p:txBody>
      </p:sp>
      <p:sp>
        <p:nvSpPr>
          <p:cNvPr id="6" name="TextBox 5">
            <a:extLst>
              <a:ext uri="{FF2B5EF4-FFF2-40B4-BE49-F238E27FC236}">
                <a16:creationId xmlns:a16="http://schemas.microsoft.com/office/drawing/2014/main" id="{2F3BC978-F654-3C35-871A-9C9ECDEF296C}"/>
              </a:ext>
            </a:extLst>
          </p:cNvPr>
          <p:cNvSpPr txBox="1"/>
          <p:nvPr/>
        </p:nvSpPr>
        <p:spPr>
          <a:xfrm>
            <a:off x="1206708" y="2290626"/>
            <a:ext cx="8851692" cy="3416320"/>
          </a:xfrm>
          <a:prstGeom prst="rect">
            <a:avLst/>
          </a:prstGeom>
          <a:noFill/>
        </p:spPr>
        <p:txBody>
          <a:bodyPr wrap="square">
            <a:spAutoFit/>
          </a:bodyPr>
          <a:lstStyle/>
          <a:p>
            <a:pPr>
              <a:buNone/>
            </a:pPr>
            <a:r>
              <a:rPr lang="en-US" b="1" dirty="0"/>
              <a:t>Advantages of Client–Server Architecture</a:t>
            </a:r>
          </a:p>
          <a:p>
            <a:pPr>
              <a:buNone/>
            </a:pPr>
            <a:endParaRPr lang="en-US" b="1" dirty="0"/>
          </a:p>
          <a:p>
            <a:pPr>
              <a:buNone/>
            </a:pPr>
            <a:r>
              <a:rPr lang="en-US" b="1" dirty="0"/>
              <a:t>✔️ Centralized Control</a:t>
            </a:r>
          </a:p>
          <a:p>
            <a:pPr>
              <a:buNone/>
            </a:pPr>
            <a:r>
              <a:rPr lang="en-US" dirty="0"/>
              <a:t>All data is stored and managed on server → better integrity &amp; security.</a:t>
            </a:r>
          </a:p>
          <a:p>
            <a:pPr>
              <a:buNone/>
            </a:pPr>
            <a:r>
              <a:rPr lang="en-US" b="1" dirty="0"/>
              <a:t>✔️ Scalability</a:t>
            </a:r>
          </a:p>
          <a:p>
            <a:pPr>
              <a:buNone/>
            </a:pPr>
            <a:r>
              <a:rPr lang="en-US" dirty="0"/>
              <a:t>More clients can be added easily.</a:t>
            </a:r>
          </a:p>
          <a:p>
            <a:pPr>
              <a:buNone/>
            </a:pPr>
            <a:r>
              <a:rPr lang="en-US" b="1" dirty="0"/>
              <a:t>✔️ Data Sharing</a:t>
            </a:r>
          </a:p>
          <a:p>
            <a:pPr>
              <a:buNone/>
            </a:pPr>
            <a:r>
              <a:rPr lang="en-US" dirty="0"/>
              <a:t>Multiple clients access the same database concurrently.</a:t>
            </a:r>
          </a:p>
          <a:p>
            <a:pPr>
              <a:buNone/>
            </a:pPr>
            <a:r>
              <a:rPr lang="en-US" b="1" dirty="0"/>
              <a:t>✔️ Security</a:t>
            </a:r>
          </a:p>
          <a:p>
            <a:pPr>
              <a:buNone/>
            </a:pPr>
            <a:r>
              <a:rPr lang="en-US" dirty="0"/>
              <a:t>Server controls authentication, authorization, roles, privileges.</a:t>
            </a:r>
          </a:p>
          <a:p>
            <a:pPr>
              <a:buNone/>
            </a:pPr>
            <a:r>
              <a:rPr lang="en-US" b="1" dirty="0"/>
              <a:t>✔️ Backup &amp; Recovery</a:t>
            </a:r>
          </a:p>
          <a:p>
            <a:pPr>
              <a:buNone/>
            </a:pPr>
            <a:r>
              <a:rPr lang="en-US" dirty="0"/>
              <a:t>Centralized backup and maintenance is easier.</a:t>
            </a:r>
          </a:p>
        </p:txBody>
      </p:sp>
      <p:sp>
        <p:nvSpPr>
          <p:cNvPr id="7" name="TextBox 6">
            <a:extLst>
              <a:ext uri="{FF2B5EF4-FFF2-40B4-BE49-F238E27FC236}">
                <a16:creationId xmlns:a16="http://schemas.microsoft.com/office/drawing/2014/main" id="{3F0204B8-38B1-89F8-2015-5BFAD4463D36}"/>
              </a:ext>
            </a:extLst>
          </p:cNvPr>
          <p:cNvSpPr txBox="1"/>
          <p:nvPr/>
        </p:nvSpPr>
        <p:spPr>
          <a:xfrm>
            <a:off x="1536492" y="1359320"/>
            <a:ext cx="6100996" cy="369332"/>
          </a:xfrm>
          <a:prstGeom prst="rect">
            <a:avLst/>
          </a:prstGeom>
          <a:noFill/>
        </p:spPr>
        <p:txBody>
          <a:bodyPr wrap="square">
            <a:spAutoFit/>
          </a:bodyPr>
          <a:lstStyle/>
          <a:p>
            <a:r>
              <a:rPr lang="en-US" b="1" dirty="0"/>
              <a:t>			Client–Server Architecture in RDBMS</a:t>
            </a:r>
            <a:endParaRPr lang="en-IN" b="1" dirty="0"/>
          </a:p>
        </p:txBody>
      </p:sp>
    </p:spTree>
    <p:extLst>
      <p:ext uri="{BB962C8B-B14F-4D97-AF65-F5344CB8AC3E}">
        <p14:creationId xmlns:p14="http://schemas.microsoft.com/office/powerpoint/2010/main" val="91745827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417</TotalTime>
  <Words>10015</Words>
  <Application>Microsoft Office PowerPoint</Application>
  <PresentationFormat>Widescreen</PresentationFormat>
  <Paragraphs>1808</Paragraphs>
  <Slides>248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248</vt:i4>
      </vt:variant>
    </vt:vector>
  </HeadingPairs>
  <TitlesOfParts>
    <vt:vector size="257" baseType="lpstr">
      <vt:lpstr>Aptos</vt:lpstr>
      <vt:lpstr>Arial</vt:lpstr>
      <vt:lpstr>Courier New</vt:lpstr>
      <vt:lpstr>inherit</vt:lpstr>
      <vt:lpstr>Noto Sans Symbols</vt:lpstr>
      <vt:lpstr>Roboto</vt:lpstr>
      <vt:lpstr>Trebuchet MS</vt:lpstr>
      <vt:lpstr>Wingdings 3</vt:lpstr>
      <vt:lpstr>Facet</vt:lpstr>
      <vt:lpstr>RDBMS Fundamentals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  Introduction to RDBMS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Harsha Khande</dc:creator>
  <cp:lastModifiedBy>Harsha Khande</cp:lastModifiedBy>
  <cp:revision>447</cp:revision>
  <dcterms:created xsi:type="dcterms:W3CDTF">2025-12-07T10:51:14Z</dcterms:created>
  <dcterms:modified xsi:type="dcterms:W3CDTF">2025-12-19T03:37:35Z</dcterms:modified>
</cp:coreProperties>
</file>